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png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300" r:id="rId2"/>
    <p:sldId id="256" r:id="rId3"/>
    <p:sldId id="257" r:id="rId4"/>
    <p:sldId id="265" r:id="rId5"/>
    <p:sldId id="258" r:id="rId6"/>
    <p:sldId id="263" r:id="rId7"/>
    <p:sldId id="266" r:id="rId8"/>
    <p:sldId id="285" r:id="rId9"/>
    <p:sldId id="269" r:id="rId10"/>
    <p:sldId id="262" r:id="rId11"/>
    <p:sldId id="274" r:id="rId12"/>
    <p:sldId id="288" r:id="rId13"/>
    <p:sldId id="290" r:id="rId14"/>
    <p:sldId id="291" r:id="rId15"/>
    <p:sldId id="292" r:id="rId16"/>
    <p:sldId id="294" r:id="rId17"/>
    <p:sldId id="296" r:id="rId18"/>
    <p:sldId id="297" r:id="rId19"/>
    <p:sldId id="298" r:id="rId20"/>
    <p:sldId id="299" r:id="rId21"/>
  </p:sldIdLst>
  <p:sldSz cx="9144000" cy="5143500" type="screen16x9"/>
  <p:notesSz cx="6858000" cy="9144000"/>
  <p:embeddedFontLst>
    <p:embeddedFont>
      <p:font typeface="Fira Sans Condensed Light" panose="020B0604020202020204" charset="0"/>
      <p:regular r:id="rId23"/>
      <p:bold r:id="rId24"/>
      <p:italic r:id="rId25"/>
      <p:boldItalic r:id="rId26"/>
    </p:embeddedFont>
    <p:embeddedFont>
      <p:font typeface="Rajdhani" panose="020B0604020202020204" charset="0"/>
      <p:regular r:id="rId27"/>
      <p:bold r:id="rId28"/>
    </p:embeddedFont>
    <p:embeddedFont>
      <p:font typeface="Roboto Condensed Light" panose="02000000000000000000" pitchFamily="2" charset="0"/>
      <p:regular r:id="rId29"/>
      <p:italic r:id="rId30"/>
    </p:embeddedFont>
    <p:embeddedFont>
      <p:font typeface="Fira Sans Condense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1" clrIdx="0">
    <p:extLst>
      <p:ext uri="{19B8F6BF-5375-455C-9EA6-DF929625EA0E}">
        <p15:presenceInfo xmlns:p15="http://schemas.microsoft.com/office/powerpoint/2012/main" userId="258a3e893bb94c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1055AE-8C44-4051-B860-37CCC781E3A8}">
  <a:tblStyle styleId="{CD1055AE-8C44-4051-B860-37CCC781E3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9T02:03:32.809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595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94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6bcecd75a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6bcecd75a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18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313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6bcecd75a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6bcecd75a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87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50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bcecd7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bcecd7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50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6bcecd75a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6bcecd75a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74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6bcecd75a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6bcecd75a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26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6bcecd75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6bcecd75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702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87eb868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87eb868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69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6pAXQK5ryc9d0pv-5k-ynpyZFdcJVfCYAOlMHWYd14/co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6pAXQK5ryc9d0pv-5k-ynpyZFdcJVfCYAOlMHWYd14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elcome -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7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376517" y="486469"/>
            <a:ext cx="85451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</a:t>
            </a:r>
            <a:r>
              <a:rPr lang="en-US" dirty="0"/>
              <a:t>E</a:t>
            </a:r>
            <a:r>
              <a:rPr lang="en" dirty="0"/>
              <a:t>FITS OF USING THE STUDENTS RESULT PREDICTOR</a:t>
            </a:r>
            <a:endParaRPr dirty="0"/>
          </a:p>
        </p:txBody>
      </p:sp>
      <p:sp>
        <p:nvSpPr>
          <p:cNvPr id="211" name="Google Shape;211;p21"/>
          <p:cNvSpPr txBox="1"/>
          <p:nvPr/>
        </p:nvSpPr>
        <p:spPr>
          <a:xfrm>
            <a:off x="5224725" y="3961175"/>
            <a:ext cx="31110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212" name="Google Shape;212;p21"/>
          <p:cNvGrpSpPr/>
          <p:nvPr/>
        </p:nvGrpSpPr>
        <p:grpSpPr>
          <a:xfrm>
            <a:off x="145255" y="1814202"/>
            <a:ext cx="3374340" cy="1134642"/>
            <a:chOff x="145255" y="1814202"/>
            <a:chExt cx="3374340" cy="1134642"/>
          </a:xfrm>
        </p:grpSpPr>
        <p:sp>
          <p:nvSpPr>
            <p:cNvPr id="213" name="Google Shape;213;p21"/>
            <p:cNvSpPr txBox="1"/>
            <p:nvPr/>
          </p:nvSpPr>
          <p:spPr>
            <a:xfrm flipH="1">
              <a:off x="145255" y="2144739"/>
              <a:ext cx="337434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PROACTIVE MONITORING </a:t>
              </a:r>
              <a:endParaRPr sz="18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14" name="Google Shape;214;p21"/>
            <p:cNvSpPr txBox="1"/>
            <p:nvPr/>
          </p:nvSpPr>
          <p:spPr>
            <a:xfrm flipH="1">
              <a:off x="808228" y="2400144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00" dirty="0">
                  <a:solidFill>
                    <a:schemeClr val="tx2"/>
                  </a:solidFill>
                </a:rPr>
                <a:t>Enables continuous tracking of student progress, allowing early detection of issues.</a:t>
              </a:r>
              <a:endParaRPr sz="1000" dirty="0">
                <a:solidFill>
                  <a:schemeClr val="tx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15" name="Google Shape;215;p21"/>
            <p:cNvSpPr txBox="1"/>
            <p:nvPr/>
          </p:nvSpPr>
          <p:spPr>
            <a:xfrm flipH="1">
              <a:off x="1368175" y="1814202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2</a:t>
              </a:r>
              <a:r>
                <a:rPr lang="en" sz="2400" b="1" dirty="0" smtClean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4</a:t>
              </a: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%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768978" y="1686250"/>
            <a:ext cx="126900" cy="1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2936395" y="1852735"/>
            <a:ext cx="3209494" cy="1114729"/>
            <a:chOff x="2953103" y="1834115"/>
            <a:chExt cx="3209494" cy="1114729"/>
          </a:xfrm>
        </p:grpSpPr>
        <p:sp>
          <p:nvSpPr>
            <p:cNvPr id="218" name="Google Shape;218;p21"/>
            <p:cNvSpPr txBox="1"/>
            <p:nvPr/>
          </p:nvSpPr>
          <p:spPr>
            <a:xfrm flipH="1">
              <a:off x="3168976" y="2126119"/>
              <a:ext cx="2993621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chemeClr val="tx2"/>
                  </a:solidFill>
                </a:rPr>
                <a:t>Personalized Learning Paths</a:t>
              </a:r>
              <a:endParaRPr sz="1600" b="1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19" name="Google Shape;219;p21"/>
            <p:cNvSpPr txBox="1"/>
            <p:nvPr/>
          </p:nvSpPr>
          <p:spPr>
            <a:xfrm flipH="1">
              <a:off x="2953103" y="2400144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00" dirty="0">
                  <a:solidFill>
                    <a:schemeClr val="tx2"/>
                  </a:solidFill>
                </a:rPr>
                <a:t>Helps create individualized learning plans for students based on predicted performance</a:t>
              </a:r>
              <a:r>
                <a:rPr lang="en-US" sz="1000" b="1" dirty="0"/>
                <a:t>.</a:t>
              </a:r>
              <a:endParaRPr sz="1000" b="1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20" name="Google Shape;220;p21"/>
            <p:cNvSpPr txBox="1"/>
            <p:nvPr/>
          </p:nvSpPr>
          <p:spPr>
            <a:xfrm flipH="1">
              <a:off x="3529758" y="1834115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30%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21" name="Google Shape;221;p21"/>
          <p:cNvSpPr/>
          <p:nvPr/>
        </p:nvSpPr>
        <p:spPr>
          <a:xfrm>
            <a:off x="3913853" y="1686250"/>
            <a:ext cx="126900" cy="126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21"/>
          <p:cNvGrpSpPr/>
          <p:nvPr/>
        </p:nvGrpSpPr>
        <p:grpSpPr>
          <a:xfrm>
            <a:off x="808227" y="3309061"/>
            <a:ext cx="2128167" cy="1134397"/>
            <a:chOff x="808227" y="3309061"/>
            <a:chExt cx="2128167" cy="1134397"/>
          </a:xfrm>
        </p:grpSpPr>
        <p:sp>
          <p:nvSpPr>
            <p:cNvPr id="223" name="Google Shape;223;p21"/>
            <p:cNvSpPr txBox="1"/>
            <p:nvPr/>
          </p:nvSpPr>
          <p:spPr>
            <a:xfrm flipH="1">
              <a:off x="808227" y="3640650"/>
              <a:ext cx="212816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chemeClr val="tx2"/>
                  </a:solidFill>
                </a:rPr>
                <a:t>Predictive Insights</a:t>
              </a:r>
              <a:endParaRPr sz="1600" b="1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4" name="Google Shape;224;p21"/>
            <p:cNvSpPr txBox="1"/>
            <p:nvPr/>
          </p:nvSpPr>
          <p:spPr>
            <a:xfrm flipH="1">
              <a:off x="808228" y="3894758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00" dirty="0">
                  <a:solidFill>
                    <a:schemeClr val="tx2"/>
                  </a:solidFill>
                </a:rPr>
                <a:t>Provides insights into which factors most influence student performance, guiding future improvements</a:t>
              </a:r>
              <a:r>
                <a:rPr lang="en-US" dirty="0"/>
                <a:t>.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25" name="Google Shape;225;p21"/>
            <p:cNvSpPr txBox="1"/>
            <p:nvPr/>
          </p:nvSpPr>
          <p:spPr>
            <a:xfrm flipH="1">
              <a:off x="1368175" y="3309061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12%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26" name="Google Shape;226;p21"/>
          <p:cNvSpPr/>
          <p:nvPr/>
        </p:nvSpPr>
        <p:spPr>
          <a:xfrm>
            <a:off x="1768978" y="3173656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21"/>
          <p:cNvGrpSpPr/>
          <p:nvPr/>
        </p:nvGrpSpPr>
        <p:grpSpPr>
          <a:xfrm>
            <a:off x="2953103" y="3309061"/>
            <a:ext cx="2835856" cy="1134397"/>
            <a:chOff x="2953103" y="3309061"/>
            <a:chExt cx="2835856" cy="1134397"/>
          </a:xfrm>
        </p:grpSpPr>
        <p:sp>
          <p:nvSpPr>
            <p:cNvPr id="228" name="Google Shape;228;p21"/>
            <p:cNvSpPr txBox="1"/>
            <p:nvPr/>
          </p:nvSpPr>
          <p:spPr>
            <a:xfrm flipH="1">
              <a:off x="2953103" y="3640650"/>
              <a:ext cx="2835856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/>
              <a:r>
                <a:rPr lang="en-US" sz="1600" b="1" dirty="0">
                  <a:solidFill>
                    <a:schemeClr val="tx2"/>
                  </a:solidFill>
                </a:rPr>
                <a:t>Efficient Faculty Planning</a:t>
              </a:r>
              <a:endParaRPr sz="1600" b="1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29" name="Google Shape;229;p21"/>
            <p:cNvSpPr txBox="1"/>
            <p:nvPr/>
          </p:nvSpPr>
          <p:spPr>
            <a:xfrm flipH="1">
              <a:off x="2953103" y="3894758"/>
              <a:ext cx="2048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00" dirty="0">
                  <a:solidFill>
                    <a:schemeClr val="tx2"/>
                  </a:solidFill>
                </a:rPr>
                <a:t>Assists teachers in managing class performance and adjusting teaching strategies accordingly</a:t>
              </a:r>
              <a:r>
                <a:rPr lang="en-US" dirty="0"/>
                <a:t>.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30" name="Google Shape;230;p21"/>
            <p:cNvSpPr txBox="1"/>
            <p:nvPr/>
          </p:nvSpPr>
          <p:spPr>
            <a:xfrm flipH="1">
              <a:off x="3513050" y="3309061"/>
              <a:ext cx="928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34%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sp>
        <p:nvSpPr>
          <p:cNvPr id="231" name="Google Shape;231;p21"/>
          <p:cNvSpPr/>
          <p:nvPr/>
        </p:nvSpPr>
        <p:spPr>
          <a:xfrm>
            <a:off x="3913853" y="3173656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2192215" y="1063133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3" name="Google Shape;233;p21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1419" r="11365"/>
          <a:stretch/>
        </p:blipFill>
        <p:spPr>
          <a:xfrm>
            <a:off x="6278389" y="1679370"/>
            <a:ext cx="2425105" cy="238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3"/>
          <p:cNvSpPr/>
          <p:nvPr/>
        </p:nvSpPr>
        <p:spPr>
          <a:xfrm>
            <a:off x="928349" y="1817855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OTHER BENIFITS</a:t>
            </a:r>
            <a:endParaRPr dirty="0"/>
          </a:p>
        </p:txBody>
      </p:sp>
      <p:sp>
        <p:nvSpPr>
          <p:cNvPr id="847" name="Google Shape;847;p33"/>
          <p:cNvSpPr txBox="1"/>
          <p:nvPr/>
        </p:nvSpPr>
        <p:spPr>
          <a:xfrm>
            <a:off x="2844250" y="1178275"/>
            <a:ext cx="351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848" name="Google Shape;848;p33"/>
          <p:cNvGrpSpPr/>
          <p:nvPr/>
        </p:nvGrpSpPr>
        <p:grpSpPr>
          <a:xfrm>
            <a:off x="2323538" y="1978820"/>
            <a:ext cx="2210100" cy="739636"/>
            <a:chOff x="6227650" y="1827295"/>
            <a:chExt cx="2210100" cy="739636"/>
          </a:xfrm>
        </p:grpSpPr>
        <p:sp>
          <p:nvSpPr>
            <p:cNvPr id="849" name="Google Shape;849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chemeClr val="tx2"/>
                  </a:solidFill>
                </a:rPr>
                <a:t>Reduction in Dropout Rates</a:t>
              </a:r>
              <a:endParaRPr sz="1600" b="1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0" name="Google Shape;850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50" dirty="0">
                  <a:solidFill>
                    <a:schemeClr val="tx2"/>
                  </a:solidFill>
                </a:rPr>
                <a:t>Helps identify students likely to drop out, enabling intervention before it’s too late.</a:t>
              </a:r>
              <a:endParaRPr sz="1050" dirty="0">
                <a:solidFill>
                  <a:schemeClr val="tx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51" name="Google Shape;851;p33"/>
          <p:cNvGrpSpPr/>
          <p:nvPr/>
        </p:nvGrpSpPr>
        <p:grpSpPr>
          <a:xfrm>
            <a:off x="2323538" y="3445295"/>
            <a:ext cx="2210100" cy="739636"/>
            <a:chOff x="6227650" y="1827295"/>
            <a:chExt cx="2210100" cy="739636"/>
          </a:xfrm>
        </p:grpSpPr>
        <p:sp>
          <p:nvSpPr>
            <p:cNvPr id="852" name="Google Shape;852;p33"/>
            <p:cNvSpPr txBox="1"/>
            <p:nvPr/>
          </p:nvSpPr>
          <p:spPr>
            <a:xfrm>
              <a:off x="6227650" y="1827295"/>
              <a:ext cx="221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/>
              <a:r>
                <a:rPr lang="en-US" sz="1800" b="1" dirty="0">
                  <a:solidFill>
                    <a:schemeClr val="tx2"/>
                  </a:solidFill>
                </a:rPr>
                <a:t>Motivation Boost</a:t>
              </a:r>
              <a:endParaRPr sz="1800" b="1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3" name="Google Shape;853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50" dirty="0">
                  <a:solidFill>
                    <a:schemeClr val="tx2"/>
                  </a:solidFill>
                </a:rPr>
                <a:t>Encourages students to improve their performance by giving them clear expectations and feedback.</a:t>
              </a:r>
              <a:endParaRPr sz="1050" dirty="0">
                <a:solidFill>
                  <a:schemeClr val="tx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54" name="Google Shape;854;p33"/>
          <p:cNvGrpSpPr/>
          <p:nvPr/>
        </p:nvGrpSpPr>
        <p:grpSpPr>
          <a:xfrm>
            <a:off x="6220663" y="1978820"/>
            <a:ext cx="2714908" cy="739636"/>
            <a:chOff x="6227650" y="1827295"/>
            <a:chExt cx="2714908" cy="739636"/>
          </a:xfrm>
        </p:grpSpPr>
        <p:sp>
          <p:nvSpPr>
            <p:cNvPr id="855" name="Google Shape;855;p33"/>
            <p:cNvSpPr txBox="1"/>
            <p:nvPr/>
          </p:nvSpPr>
          <p:spPr>
            <a:xfrm>
              <a:off x="6227650" y="1827295"/>
              <a:ext cx="2714908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chemeClr val="tx2"/>
                  </a:solidFill>
                </a:rPr>
                <a:t>Supports Curriculum Development</a:t>
              </a:r>
              <a:endParaRPr sz="1600" b="1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6" name="Google Shape;856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50" dirty="0">
                  <a:solidFill>
                    <a:schemeClr val="tx2"/>
                  </a:solidFill>
                </a:rPr>
                <a:t>Allows educators to adapt the curriculum based on performance trends and prediction outcomes</a:t>
              </a:r>
              <a:endParaRPr sz="1050" dirty="0">
                <a:solidFill>
                  <a:schemeClr val="tx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57" name="Google Shape;857;p33"/>
          <p:cNvGrpSpPr/>
          <p:nvPr/>
        </p:nvGrpSpPr>
        <p:grpSpPr>
          <a:xfrm>
            <a:off x="6220662" y="3445295"/>
            <a:ext cx="3071256" cy="739636"/>
            <a:chOff x="6227649" y="1827295"/>
            <a:chExt cx="3071256" cy="739636"/>
          </a:xfrm>
        </p:grpSpPr>
        <p:sp>
          <p:nvSpPr>
            <p:cNvPr id="858" name="Google Shape;858;p33"/>
            <p:cNvSpPr txBox="1"/>
            <p:nvPr/>
          </p:nvSpPr>
          <p:spPr>
            <a:xfrm>
              <a:off x="6227649" y="1827295"/>
              <a:ext cx="3071256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chemeClr val="tx2"/>
                  </a:solidFill>
                </a:rPr>
                <a:t>Long-Term Academic Planning</a:t>
              </a:r>
              <a:endParaRPr sz="1600" b="1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59" name="Google Shape;859;p33"/>
            <p:cNvSpPr txBox="1"/>
            <p:nvPr/>
          </p:nvSpPr>
          <p:spPr>
            <a:xfrm>
              <a:off x="6227650" y="2082431"/>
              <a:ext cx="22101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050" dirty="0">
                  <a:solidFill>
                    <a:schemeClr val="tx2"/>
                  </a:solidFill>
                </a:rPr>
                <a:t>Helps institutions plan for future academic needs based on predicted trends.</a:t>
              </a:r>
              <a:endParaRPr sz="1050" dirty="0">
                <a:solidFill>
                  <a:schemeClr val="tx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860" name="Google Shape;860;p33"/>
          <p:cNvGrpSpPr/>
          <p:nvPr/>
        </p:nvGrpSpPr>
        <p:grpSpPr>
          <a:xfrm rot="10800000">
            <a:off x="996349" y="1865990"/>
            <a:ext cx="968415" cy="965268"/>
            <a:chOff x="6039282" y="1042577"/>
            <a:chExt cx="734315" cy="731929"/>
          </a:xfrm>
        </p:grpSpPr>
        <p:sp>
          <p:nvSpPr>
            <p:cNvPr id="861" name="Google Shape;861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921423" y="3256205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 rot="10800000">
            <a:off x="995967" y="3332465"/>
            <a:ext cx="968415" cy="965268"/>
            <a:chOff x="6039282" y="1042577"/>
            <a:chExt cx="734315" cy="731929"/>
          </a:xfrm>
        </p:grpSpPr>
        <p:sp>
          <p:nvSpPr>
            <p:cNvPr id="884" name="Google Shape;884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33"/>
          <p:cNvSpPr/>
          <p:nvPr/>
        </p:nvSpPr>
        <p:spPr>
          <a:xfrm>
            <a:off x="4818971" y="1789750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33"/>
          <p:cNvGrpSpPr/>
          <p:nvPr/>
        </p:nvGrpSpPr>
        <p:grpSpPr>
          <a:xfrm rot="10800000">
            <a:off x="4893870" y="1866101"/>
            <a:ext cx="968342" cy="965195"/>
            <a:chOff x="6039282" y="1042577"/>
            <a:chExt cx="734315" cy="731929"/>
          </a:xfrm>
        </p:grpSpPr>
        <p:sp>
          <p:nvSpPr>
            <p:cNvPr id="907" name="Google Shape;907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33"/>
          <p:cNvSpPr/>
          <p:nvPr/>
        </p:nvSpPr>
        <p:spPr>
          <a:xfrm>
            <a:off x="4819333" y="3256205"/>
            <a:ext cx="1117800" cy="111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33"/>
          <p:cNvGrpSpPr/>
          <p:nvPr/>
        </p:nvGrpSpPr>
        <p:grpSpPr>
          <a:xfrm rot="10800000">
            <a:off x="4893877" y="3332465"/>
            <a:ext cx="968415" cy="965268"/>
            <a:chOff x="6039282" y="1042577"/>
            <a:chExt cx="734315" cy="731929"/>
          </a:xfrm>
        </p:grpSpPr>
        <p:sp>
          <p:nvSpPr>
            <p:cNvPr id="930" name="Google Shape;930;p33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3"/>
          <p:cNvSpPr txBox="1"/>
          <p:nvPr/>
        </p:nvSpPr>
        <p:spPr>
          <a:xfrm>
            <a:off x="1114592" y="2120038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10%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2" name="Google Shape;952;p33"/>
          <p:cNvSpPr txBox="1"/>
          <p:nvPr/>
        </p:nvSpPr>
        <p:spPr>
          <a:xfrm>
            <a:off x="1114167" y="35865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50%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3" name="Google Shape;953;p33"/>
          <p:cNvSpPr txBox="1"/>
          <p:nvPr/>
        </p:nvSpPr>
        <p:spPr>
          <a:xfrm>
            <a:off x="5011292" y="2120038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25%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4" name="Google Shape;954;p33"/>
          <p:cNvSpPr txBox="1"/>
          <p:nvPr/>
        </p:nvSpPr>
        <p:spPr>
          <a:xfrm>
            <a:off x="5011717" y="35865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75%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5" name="Google Shape;955;p33"/>
          <p:cNvSpPr/>
          <p:nvPr/>
        </p:nvSpPr>
        <p:spPr>
          <a:xfrm>
            <a:off x="4685949" y="1651313"/>
            <a:ext cx="1394700" cy="1394700"/>
          </a:xfrm>
          <a:prstGeom prst="blockArc">
            <a:avLst>
              <a:gd name="adj1" fmla="val 16194309"/>
              <a:gd name="adj2" fmla="val 16375"/>
              <a:gd name="adj3" fmla="val 976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3"/>
          <p:cNvSpPr/>
          <p:nvPr/>
        </p:nvSpPr>
        <p:spPr>
          <a:xfrm>
            <a:off x="4685913" y="3117763"/>
            <a:ext cx="1394700" cy="1394700"/>
          </a:xfrm>
          <a:prstGeom prst="blockArc">
            <a:avLst>
              <a:gd name="adj1" fmla="val 16194340"/>
              <a:gd name="adj2" fmla="val 10277597"/>
              <a:gd name="adj3" fmla="val 977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3"/>
          <p:cNvSpPr/>
          <p:nvPr/>
        </p:nvSpPr>
        <p:spPr>
          <a:xfrm>
            <a:off x="783374" y="3117763"/>
            <a:ext cx="1394700" cy="1394700"/>
          </a:xfrm>
          <a:prstGeom prst="blockArc">
            <a:avLst>
              <a:gd name="adj1" fmla="val 16160265"/>
              <a:gd name="adj2" fmla="val 5399071"/>
              <a:gd name="adj3" fmla="val 100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958;p33"/>
          <p:cNvSpPr/>
          <p:nvPr/>
        </p:nvSpPr>
        <p:spPr>
          <a:xfrm>
            <a:off x="760978" y="1734671"/>
            <a:ext cx="1403705" cy="1381802"/>
          </a:xfrm>
          <a:prstGeom prst="blockArc">
            <a:avLst>
              <a:gd name="adj1" fmla="val 16160265"/>
              <a:gd name="adj2" fmla="val 19137896"/>
              <a:gd name="adj3" fmla="val 65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85" y="1112200"/>
            <a:ext cx="6458230" cy="1609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85" y="2721925"/>
            <a:ext cx="3448050" cy="1276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35" y="2721925"/>
            <a:ext cx="301018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2" y="1112200"/>
            <a:ext cx="8101852" cy="36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1" y="1112200"/>
            <a:ext cx="6541994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1" y="2026600"/>
            <a:ext cx="6541994" cy="30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4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36" y="1543439"/>
            <a:ext cx="2736476" cy="2183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6" y="1543439"/>
            <a:ext cx="6070665" cy="21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8" y="1287012"/>
            <a:ext cx="4168374" cy="1758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8" y="3151728"/>
            <a:ext cx="8774207" cy="1619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45" y="1287011"/>
            <a:ext cx="4506549" cy="17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1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547" y="162982"/>
            <a:ext cx="77040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2" y="893091"/>
            <a:ext cx="4051323" cy="41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30" y="893091"/>
            <a:ext cx="4385859" cy="41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377" y="129364"/>
            <a:ext cx="77040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0" y="702064"/>
            <a:ext cx="4619064" cy="1865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94" y="702064"/>
            <a:ext cx="3636947" cy="37903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947" y="3032312"/>
            <a:ext cx="3529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SCAN THE QR CODE TO GET THE SOURCE CODE OF THIS STUDENTS RESULTS PREDICTOR PROJECT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959784" y="4044085"/>
            <a:ext cx="1297641" cy="38324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62" y="3762357"/>
            <a:ext cx="1313050" cy="13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6518" y="1152474"/>
            <a:ext cx="8720417" cy="372880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Student Result Predictor</a:t>
            </a:r>
            <a:r>
              <a:rPr lang="en-US" dirty="0"/>
              <a:t> project demonstrates the power of data-driven approaches to enhance educational outcomes. By utilizing machine learning algorithms, the model can accurately predict student performance based on a variety of factors, such as attendance, study habits, and previous academic records. This predictive capability allows for </a:t>
            </a:r>
            <a:r>
              <a:rPr lang="en-US" b="1" dirty="0"/>
              <a:t>early identification</a:t>
            </a:r>
            <a:r>
              <a:rPr lang="en-US" dirty="0"/>
              <a:t> of at-risk students, facilitating </a:t>
            </a:r>
            <a:r>
              <a:rPr lang="en-US" b="1" dirty="0"/>
              <a:t>timely interventions</a:t>
            </a:r>
            <a:r>
              <a:rPr lang="en-US" dirty="0"/>
              <a:t> that can help improve overall academic success.</a:t>
            </a:r>
          </a:p>
          <a:p>
            <a:r>
              <a:rPr lang="en-US" dirty="0"/>
              <a:t>In addition, the project provides valuable insights into which factors most significantly impact student performance, enabling </a:t>
            </a:r>
            <a:r>
              <a:rPr lang="en-US" b="1" dirty="0"/>
              <a:t>personalized learning plans</a:t>
            </a:r>
            <a:r>
              <a:rPr lang="en-US" dirty="0"/>
              <a:t> and better resource allocation. Teachers and administrators can use these predictions to make informed decisions, fostering a more targeted and efficient educational approach.</a:t>
            </a:r>
          </a:p>
          <a:p>
            <a:r>
              <a:rPr lang="en-US" dirty="0"/>
              <a:t>Moreover, the ability to predict student results not only supports </a:t>
            </a:r>
            <a:r>
              <a:rPr lang="en-US" b="1" dirty="0"/>
              <a:t>individual students</a:t>
            </a:r>
            <a:r>
              <a:rPr lang="en-US" dirty="0"/>
              <a:t> but also aids in the development of academic strategies and curriculum improvements. By leveraging these predictive insights, educational institutions can </a:t>
            </a:r>
            <a:r>
              <a:rPr lang="en-US" b="1" dirty="0"/>
              <a:t>reduce dropout rates</a:t>
            </a:r>
            <a:r>
              <a:rPr lang="en-US" dirty="0"/>
              <a:t>, </a:t>
            </a:r>
            <a:r>
              <a:rPr lang="en-US" b="1" dirty="0"/>
              <a:t>boost success rates</a:t>
            </a:r>
            <a:r>
              <a:rPr lang="en-US" dirty="0"/>
              <a:t>, and ultimately contribute to a more </a:t>
            </a:r>
            <a:r>
              <a:rPr lang="en-US" b="1" dirty="0"/>
              <a:t>inclusive and supportive learning environment</a:t>
            </a:r>
            <a:r>
              <a:rPr lang="en-US" dirty="0"/>
              <a:t>.</a:t>
            </a:r>
          </a:p>
          <a:p>
            <a:r>
              <a:rPr lang="en-US" dirty="0"/>
              <a:t>This project highlights the importance of adopting technology in education, paving the way for more </a:t>
            </a:r>
            <a:r>
              <a:rPr lang="en-US" b="1" dirty="0"/>
              <a:t>efficient, proactive</a:t>
            </a:r>
            <a:r>
              <a:rPr lang="en-US" dirty="0"/>
              <a:t>, and </a:t>
            </a:r>
            <a:r>
              <a:rPr lang="en-US" b="1" dirty="0"/>
              <a:t>data-driven</a:t>
            </a:r>
            <a:r>
              <a:rPr lang="en-US" dirty="0"/>
              <a:t> teaching and learning methods</a:t>
            </a:r>
          </a:p>
          <a:p>
            <a:pPr marL="139700" indent="0">
              <a:buNone/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3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365944" y="-746310"/>
            <a:ext cx="5381368" cy="3889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PROJECT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STUDENTS RESULTS PREDICTOR</a:t>
            </a:r>
            <a:r>
              <a:rPr lang="en" sz="5000" dirty="0"/>
              <a:t> </a:t>
            </a:r>
            <a:endParaRPr sz="50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3365944" y="3143628"/>
            <a:ext cx="4291500" cy="1825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               * MUKESHWAR RAUDRA.J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               * MOHAMMED RAYAAN.B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               * CHARANJET NATHAN.S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               * DEGA YESWANTH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               * SAMEER AHMED.S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05731" y="583834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0988" y="364689"/>
            <a:ext cx="7704000" cy="572700"/>
          </a:xfrm>
        </p:spPr>
        <p:txBody>
          <a:bodyPr/>
          <a:lstStyle/>
          <a:p>
            <a:r>
              <a:rPr lang="en-US" sz="800" dirty="0"/>
              <a:t>.</a:t>
            </a:r>
          </a:p>
        </p:txBody>
      </p:sp>
      <p:pic>
        <p:nvPicPr>
          <p:cNvPr id="6" name="motion graphics thank you animation on white hu446 mul  W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38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STUDENTS RESULT PREDICTOR</a:t>
            </a:r>
            <a:endParaRPr sz="3000" dirty="0"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115100" y="1578769"/>
            <a:ext cx="6913800" cy="3029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lt2"/>
              </a:buClr>
              <a:buFont typeface="Fira Sans Condensed"/>
              <a:buChar char="●"/>
            </a:pPr>
            <a:r>
              <a:rPr lang="en-US" dirty="0"/>
              <a:t>This project aims to design a </a:t>
            </a:r>
            <a:r>
              <a:rPr lang="en-US" b="1" dirty="0"/>
              <a:t>Student Result Predictor</a:t>
            </a:r>
            <a:r>
              <a:rPr lang="en-US" dirty="0"/>
              <a:t> that leverages machine learning to forecast students' future academic outcomes.</a:t>
            </a:r>
            <a:endParaRPr lang="en" dirty="0">
              <a:solidFill>
                <a:schemeClr val="lt2"/>
              </a:solidFill>
            </a:endParaRPr>
          </a:p>
          <a:p>
            <a:pPr lvl="0">
              <a:buClr>
                <a:schemeClr val="lt2"/>
              </a:buClr>
              <a:buFont typeface="Fira Sans Condensed"/>
              <a:buChar char="●"/>
            </a:pPr>
            <a:r>
              <a:rPr lang="en-US" dirty="0"/>
              <a:t>By analyzing historical academic data and related factors, the model can provide predictive insights that help identify students who may need additional support and recognize areas that enhance overall performance</a:t>
            </a:r>
          </a:p>
          <a:p>
            <a:pPr lvl="0">
              <a:buClr>
                <a:schemeClr val="lt2"/>
              </a:buClr>
              <a:buFont typeface="Fira Sans Condensed"/>
              <a:buChar char="●"/>
            </a:pPr>
            <a:r>
              <a:rPr lang="en-US" dirty="0"/>
              <a:t>This predictive tool aims to support academic institutions in identifying at-risk students early on and encouraging timely interventions to enhance learning outcomes. </a:t>
            </a:r>
          </a:p>
          <a:p>
            <a:pPr lvl="0">
              <a:buClr>
                <a:schemeClr val="lt2"/>
              </a:buClr>
              <a:buFont typeface="Fira Sans Condensed"/>
              <a:buChar char="●"/>
            </a:pPr>
            <a:r>
              <a:rPr lang="en-US" dirty="0"/>
              <a:t>Through a data-driven approach, the Students' Result Predictor seeks to make education more personalized and proactive, helping students achieve their full potential.</a:t>
            </a:r>
          </a:p>
          <a:p>
            <a:pPr marL="139700" lvl="0" indent="0">
              <a:buClr>
                <a:schemeClr val="lt2"/>
              </a:buClr>
              <a:buNone/>
            </a:pPr>
            <a:endParaRPr lang="en-US" dirty="0"/>
          </a:p>
          <a:p>
            <a:pPr lvl="0">
              <a:buClr>
                <a:schemeClr val="lt2"/>
              </a:buClr>
              <a:buFont typeface="Fira Sans Condensed"/>
              <a:buChar char="●"/>
            </a:pPr>
            <a:endParaRPr lang="en-US" dirty="0"/>
          </a:p>
          <a:p>
            <a:pPr lvl="0">
              <a:buClr>
                <a:schemeClr val="lt2"/>
              </a:buClr>
              <a:buFont typeface="Fira Sans Condensed"/>
              <a:buChar char="●"/>
            </a:pPr>
            <a:endParaRPr lang="en-US" dirty="0"/>
          </a:p>
          <a:p>
            <a:pPr marL="139700" lvl="0" indent="0">
              <a:buClr>
                <a:schemeClr val="lt2"/>
              </a:buClr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636091" y="936932"/>
            <a:ext cx="82400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WORKING FLOW OF STUDENTS RESULT PREDICTOR</a:t>
            </a:r>
            <a:endParaRPr dirty="0"/>
          </a:p>
        </p:txBody>
      </p:sp>
      <p:grpSp>
        <p:nvGrpSpPr>
          <p:cNvPr id="401" name="Google Shape;401;p24"/>
          <p:cNvGrpSpPr/>
          <p:nvPr/>
        </p:nvGrpSpPr>
        <p:grpSpPr>
          <a:xfrm>
            <a:off x="443455" y="2283881"/>
            <a:ext cx="2474095" cy="1567374"/>
            <a:chOff x="443455" y="2283881"/>
            <a:chExt cx="2474095" cy="1567374"/>
          </a:xfrm>
        </p:grpSpPr>
        <p:sp>
          <p:nvSpPr>
            <p:cNvPr id="402" name="Google Shape;402;p24"/>
            <p:cNvSpPr txBox="1"/>
            <p:nvPr/>
          </p:nvSpPr>
          <p:spPr>
            <a:xfrm>
              <a:off x="1434263" y="2283881"/>
              <a:ext cx="759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01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03" name="Google Shape;403;p24"/>
            <p:cNvGrpSpPr/>
            <p:nvPr/>
          </p:nvGrpSpPr>
          <p:grpSpPr>
            <a:xfrm>
              <a:off x="443455" y="3021818"/>
              <a:ext cx="2474095" cy="829437"/>
              <a:chOff x="443455" y="3014762"/>
              <a:chExt cx="2474095" cy="829437"/>
            </a:xfrm>
          </p:grpSpPr>
          <p:sp>
            <p:nvSpPr>
              <p:cNvPr id="404" name="Google Shape;404;p24"/>
              <p:cNvSpPr txBox="1"/>
              <p:nvPr/>
            </p:nvSpPr>
            <p:spPr>
              <a:xfrm>
                <a:off x="766251" y="3359699"/>
                <a:ext cx="2007698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9700" lvl="0" indent="0">
                  <a:buClr>
                    <a:schemeClr val="lt2"/>
                  </a:buClr>
                  <a:buNone/>
                </a:pPr>
                <a:r>
                  <a:rPr lang="en-US" sz="900" b="1" dirty="0">
                    <a:solidFill>
                      <a:schemeClr val="tx2"/>
                    </a:solidFill>
                  </a:rPr>
                  <a:t>Input</a:t>
                </a:r>
                <a:r>
                  <a:rPr lang="en-US" sz="900" dirty="0">
                    <a:solidFill>
                      <a:schemeClr val="tx2"/>
                    </a:solidFill>
                  </a:rPr>
                  <a:t>: Gather data such as previous student scores, attendance, study hours, socioeconomic background, </a:t>
                </a:r>
                <a:r>
                  <a:rPr lang="en-US" sz="900" dirty="0" err="1">
                    <a:solidFill>
                      <a:schemeClr val="tx2"/>
                    </a:solidFill>
                  </a:rPr>
                  <a:t>etc</a:t>
                </a:r>
                <a:endParaRPr lang="en-US" sz="900" dirty="0">
                  <a:solidFill>
                    <a:schemeClr val="tx2"/>
                  </a:solidFill>
                </a:endParaRPr>
              </a:p>
              <a:p>
                <a:pPr>
                  <a:buClr>
                    <a:schemeClr val="lt2"/>
                  </a:buClr>
                </a:pPr>
                <a:r>
                  <a:rPr lang="en-US" sz="900" dirty="0">
                    <a:solidFill>
                      <a:schemeClr val="tx2"/>
                    </a:solidFill>
                  </a:rPr>
                  <a:t>    </a:t>
                </a:r>
                <a:r>
                  <a:rPr lang="en-US" sz="900" b="1" dirty="0">
                    <a:solidFill>
                      <a:schemeClr val="tx2"/>
                    </a:solidFill>
                  </a:rPr>
                  <a:t>Sources</a:t>
                </a:r>
                <a:r>
                  <a:rPr lang="en-US" sz="900" dirty="0">
                    <a:solidFill>
                      <a:schemeClr val="tx2"/>
                    </a:solidFill>
                  </a:rPr>
                  <a:t>: Student databases,       </a:t>
                </a:r>
              </a:p>
              <a:p>
                <a:pPr>
                  <a:buClr>
                    <a:schemeClr val="lt2"/>
                  </a:buClr>
                </a:pPr>
                <a:r>
                  <a:rPr lang="en-US" sz="900" dirty="0">
                    <a:solidFill>
                      <a:schemeClr val="tx2"/>
                    </a:solidFill>
                  </a:rPr>
                  <a:t>    academic records, surveys </a:t>
                </a:r>
              </a:p>
              <a:p>
                <a:pPr>
                  <a:buClr>
                    <a:schemeClr val="lt2"/>
                  </a:buClr>
                </a:pPr>
                <a:endParaRPr lang="en-US" sz="9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05" name="Google Shape;405;p24"/>
              <p:cNvSpPr txBox="1"/>
              <p:nvPr/>
            </p:nvSpPr>
            <p:spPr>
              <a:xfrm>
                <a:off x="443455" y="3014762"/>
                <a:ext cx="2474095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     DATA COLLECTION</a:t>
                </a:r>
                <a:endParaRPr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06" name="Google Shape;406;p24"/>
          <p:cNvGrpSpPr/>
          <p:nvPr/>
        </p:nvGrpSpPr>
        <p:grpSpPr>
          <a:xfrm>
            <a:off x="2678340" y="2339846"/>
            <a:ext cx="2330493" cy="1550847"/>
            <a:chOff x="2711988" y="2056068"/>
            <a:chExt cx="2330493" cy="1789982"/>
          </a:xfrm>
        </p:grpSpPr>
        <p:sp>
          <p:nvSpPr>
            <p:cNvPr id="407" name="Google Shape;407;p24"/>
            <p:cNvSpPr txBox="1"/>
            <p:nvPr/>
          </p:nvSpPr>
          <p:spPr>
            <a:xfrm>
              <a:off x="3273085" y="2056068"/>
              <a:ext cx="759000" cy="346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02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08" name="Google Shape;408;p24"/>
            <p:cNvGrpSpPr/>
            <p:nvPr/>
          </p:nvGrpSpPr>
          <p:grpSpPr>
            <a:xfrm>
              <a:off x="2711988" y="3262751"/>
              <a:ext cx="2330493" cy="583299"/>
              <a:chOff x="2711988" y="3259223"/>
              <a:chExt cx="2330493" cy="583299"/>
            </a:xfrm>
          </p:grpSpPr>
          <p:sp>
            <p:nvSpPr>
              <p:cNvPr id="409" name="Google Shape;409;p24"/>
              <p:cNvSpPr txBox="1"/>
              <p:nvPr/>
            </p:nvSpPr>
            <p:spPr>
              <a:xfrm>
                <a:off x="2773948" y="3358022"/>
                <a:ext cx="2268533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chemeClr val="lt2"/>
                  </a:buClr>
                </a:pPr>
                <a:r>
                  <a:rPr lang="en-US" sz="1000" dirty="0">
                    <a:solidFill>
                      <a:schemeClr val="tx2"/>
                    </a:solidFill>
                  </a:rPr>
                  <a:t> </a:t>
                </a:r>
                <a:r>
                  <a:rPr lang="en-US" sz="1000" b="1" dirty="0">
                    <a:solidFill>
                      <a:schemeClr val="tx2"/>
                    </a:solidFill>
                  </a:rPr>
                  <a:t>Cleaning</a:t>
                </a:r>
                <a:r>
                  <a:rPr lang="en-US" sz="1000" dirty="0">
                    <a:solidFill>
                      <a:schemeClr val="tx2"/>
                    </a:solidFill>
                  </a:rPr>
                  <a:t>: Handle missing values, remove duplicates, and correct errors.</a:t>
                </a:r>
              </a:p>
              <a:p>
                <a:pPr>
                  <a:buClr>
                    <a:schemeClr val="lt2"/>
                  </a:buClr>
                </a:pPr>
                <a:r>
                  <a:rPr lang="en-US" sz="1000" dirty="0">
                    <a:solidFill>
                      <a:schemeClr val="tx2"/>
                    </a:solidFill>
                  </a:rPr>
                  <a:t> </a:t>
                </a:r>
                <a:r>
                  <a:rPr lang="en-US" sz="1000" b="1" dirty="0">
                    <a:solidFill>
                      <a:schemeClr val="tx2"/>
                    </a:solidFill>
                  </a:rPr>
                  <a:t>Normalization/Scaling</a:t>
                </a:r>
                <a:r>
                  <a:rPr lang="en-US" sz="1000" dirty="0">
                    <a:solidFill>
                      <a:schemeClr val="tx2"/>
                    </a:solidFill>
                  </a:rPr>
                  <a:t>: Standardize numerical data to ensure consistency.</a:t>
                </a:r>
              </a:p>
              <a:p>
                <a:pPr>
                  <a:buClr>
                    <a:schemeClr val="lt2"/>
                  </a:buClr>
                </a:pPr>
                <a:r>
                  <a:rPr lang="en-US" sz="1000" dirty="0">
                    <a:solidFill>
                      <a:schemeClr val="tx2"/>
                    </a:solidFill>
                  </a:rPr>
                  <a:t> </a:t>
                </a:r>
                <a:r>
                  <a:rPr lang="en-US" sz="1000" b="1" dirty="0">
                    <a:solidFill>
                      <a:schemeClr val="tx2"/>
                    </a:solidFill>
                  </a:rPr>
                  <a:t>Feature Selection</a:t>
                </a:r>
                <a:r>
                  <a:rPr lang="en-US" sz="1000" dirty="0">
                    <a:solidFill>
                      <a:schemeClr val="tx2"/>
                    </a:solidFill>
                  </a:rPr>
                  <a:t>: Identify key features (e.g., study hours, attendance) that impact performance</a:t>
                </a:r>
              </a:p>
            </p:txBody>
          </p:sp>
          <p:sp>
            <p:nvSpPr>
              <p:cNvPr id="410" name="Google Shape;410;p24"/>
              <p:cNvSpPr txBox="1"/>
              <p:nvPr/>
            </p:nvSpPr>
            <p:spPr>
              <a:xfrm>
                <a:off x="2711988" y="3259223"/>
                <a:ext cx="2271200" cy="2201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DATA PREPROCESSING</a:t>
                </a:r>
                <a:endParaRPr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11" name="Google Shape;411;p24"/>
          <p:cNvGrpSpPr/>
          <p:nvPr/>
        </p:nvGrpSpPr>
        <p:grpSpPr>
          <a:xfrm>
            <a:off x="4889220" y="2283881"/>
            <a:ext cx="1849310" cy="1519574"/>
            <a:chOff x="4889220" y="2283881"/>
            <a:chExt cx="1849310" cy="1519574"/>
          </a:xfrm>
        </p:grpSpPr>
        <p:sp>
          <p:nvSpPr>
            <p:cNvPr id="412" name="Google Shape;412;p24"/>
            <p:cNvSpPr txBox="1"/>
            <p:nvPr/>
          </p:nvSpPr>
          <p:spPr>
            <a:xfrm>
              <a:off x="5110407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03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13" name="Google Shape;413;p24"/>
            <p:cNvGrpSpPr/>
            <p:nvPr/>
          </p:nvGrpSpPr>
          <p:grpSpPr>
            <a:xfrm>
              <a:off x="4889220" y="3010400"/>
              <a:ext cx="1849310" cy="793055"/>
              <a:chOff x="4889220" y="3010400"/>
              <a:chExt cx="1849310" cy="793055"/>
            </a:xfrm>
          </p:grpSpPr>
          <p:sp>
            <p:nvSpPr>
              <p:cNvPr id="414" name="Google Shape;414;p24"/>
              <p:cNvSpPr txBox="1"/>
              <p:nvPr/>
            </p:nvSpPr>
            <p:spPr>
              <a:xfrm>
                <a:off x="4951182" y="3318955"/>
                <a:ext cx="1787348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sz="1000" b="1" dirty="0">
                    <a:solidFill>
                      <a:schemeClr val="tx2"/>
                    </a:solidFill>
                  </a:rPr>
                  <a:t>Training Set</a:t>
                </a:r>
                <a:r>
                  <a:rPr lang="en-US" sz="1000" dirty="0">
                    <a:solidFill>
                      <a:schemeClr val="tx2"/>
                    </a:solidFill>
                  </a:rPr>
                  <a:t>: Use a portion of the data (e.g., 80%) for model training.</a:t>
                </a:r>
              </a:p>
              <a:p>
                <a:r>
                  <a:rPr lang="en-US" sz="1000" b="1" dirty="0">
                    <a:solidFill>
                      <a:schemeClr val="tx2"/>
                    </a:solidFill>
                  </a:rPr>
                  <a:t>Test Set</a:t>
                </a:r>
                <a:r>
                  <a:rPr lang="en-US" sz="1000" dirty="0">
                    <a:solidFill>
                      <a:schemeClr val="tx2"/>
                    </a:solidFill>
                  </a:rPr>
                  <a:t>: Use the remaining data (e.g., 20%) to evaluate the model's performance.</a:t>
                </a:r>
              </a:p>
            </p:txBody>
          </p:sp>
          <p:sp>
            <p:nvSpPr>
              <p:cNvPr id="415" name="Google Shape;415;p24"/>
              <p:cNvSpPr txBox="1"/>
              <p:nvPr/>
            </p:nvSpPr>
            <p:spPr>
              <a:xfrm>
                <a:off x="4889220" y="3010400"/>
                <a:ext cx="178471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SPLITTING DATA</a:t>
                </a:r>
                <a:endParaRPr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grpSp>
        <p:nvGrpSpPr>
          <p:cNvPr id="416" name="Google Shape;416;p24"/>
          <p:cNvGrpSpPr/>
          <p:nvPr/>
        </p:nvGrpSpPr>
        <p:grpSpPr>
          <a:xfrm>
            <a:off x="5314323" y="2676175"/>
            <a:ext cx="373185" cy="302466"/>
            <a:chOff x="5220616" y="2791061"/>
            <a:chExt cx="373185" cy="302466"/>
          </a:xfrm>
        </p:grpSpPr>
        <p:sp>
          <p:nvSpPr>
            <p:cNvPr id="417" name="Google Shape;417;p24"/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4"/>
          <p:cNvSpPr/>
          <p:nvPr/>
        </p:nvSpPr>
        <p:spPr>
          <a:xfrm>
            <a:off x="3480832" y="2673571"/>
            <a:ext cx="343335" cy="269538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24"/>
          <p:cNvGrpSpPr/>
          <p:nvPr/>
        </p:nvGrpSpPr>
        <p:grpSpPr>
          <a:xfrm>
            <a:off x="1656290" y="2631666"/>
            <a:ext cx="344065" cy="368644"/>
            <a:chOff x="4149138" y="4121151"/>
            <a:chExt cx="344065" cy="368644"/>
          </a:xfrm>
        </p:grpSpPr>
        <p:sp>
          <p:nvSpPr>
            <p:cNvPr id="437" name="Google Shape;437;p24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4"/>
          <p:cNvGrpSpPr/>
          <p:nvPr/>
        </p:nvGrpSpPr>
        <p:grpSpPr>
          <a:xfrm>
            <a:off x="6641632" y="2283881"/>
            <a:ext cx="2234491" cy="1463371"/>
            <a:chOff x="6641632" y="2283881"/>
            <a:chExt cx="2234491" cy="1463371"/>
          </a:xfrm>
        </p:grpSpPr>
        <p:sp>
          <p:nvSpPr>
            <p:cNvPr id="450" name="Google Shape;450;p24"/>
            <p:cNvSpPr txBox="1"/>
            <p:nvPr/>
          </p:nvSpPr>
          <p:spPr>
            <a:xfrm>
              <a:off x="6949229" y="2283881"/>
              <a:ext cx="762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04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grpSp>
          <p:nvGrpSpPr>
            <p:cNvPr id="451" name="Google Shape;451;p24"/>
            <p:cNvGrpSpPr/>
            <p:nvPr/>
          </p:nvGrpSpPr>
          <p:grpSpPr>
            <a:xfrm>
              <a:off x="6641632" y="2985359"/>
              <a:ext cx="2234491" cy="761893"/>
              <a:chOff x="6641632" y="2981831"/>
              <a:chExt cx="2234491" cy="761893"/>
            </a:xfrm>
          </p:grpSpPr>
          <p:sp>
            <p:nvSpPr>
              <p:cNvPr id="452" name="Google Shape;452;p24"/>
              <p:cNvSpPr txBox="1"/>
              <p:nvPr/>
            </p:nvSpPr>
            <p:spPr>
              <a:xfrm>
                <a:off x="6684981" y="3259224"/>
                <a:ext cx="2191142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sz="1000" b="1" dirty="0">
                    <a:solidFill>
                      <a:schemeClr val="tx2"/>
                    </a:solidFill>
                  </a:rPr>
                  <a:t>Metrics</a:t>
                </a:r>
                <a:r>
                  <a:rPr lang="en-US" sz="1000" dirty="0">
                    <a:solidFill>
                      <a:schemeClr val="tx2"/>
                    </a:solidFill>
                  </a:rPr>
                  <a:t>: Use metrics like </a:t>
                </a:r>
                <a:r>
                  <a:rPr lang="en-US" sz="1000" b="1" dirty="0">
                    <a:solidFill>
                      <a:schemeClr val="tx2"/>
                    </a:solidFill>
                  </a:rPr>
                  <a:t>accuracy</a:t>
                </a:r>
                <a:r>
                  <a:rPr lang="en-US" sz="1000" dirty="0">
                    <a:solidFill>
                      <a:schemeClr val="tx2"/>
                    </a:solidFill>
                  </a:rPr>
                  <a:t>, </a:t>
                </a:r>
                <a:r>
                  <a:rPr lang="en-US" sz="1000" b="1" dirty="0">
                    <a:solidFill>
                      <a:schemeClr val="tx2"/>
                    </a:solidFill>
                  </a:rPr>
                  <a:t>precision</a:t>
                </a:r>
                <a:r>
                  <a:rPr lang="en-US" sz="1000" dirty="0">
                    <a:solidFill>
                      <a:schemeClr val="tx2"/>
                    </a:solidFill>
                  </a:rPr>
                  <a:t>, </a:t>
                </a:r>
                <a:r>
                  <a:rPr lang="en-US" sz="1000" b="1" dirty="0">
                    <a:solidFill>
                      <a:schemeClr val="tx2"/>
                    </a:solidFill>
                  </a:rPr>
                  <a:t>recall</a:t>
                </a:r>
                <a:r>
                  <a:rPr lang="en-US" sz="1000" dirty="0">
                    <a:solidFill>
                      <a:schemeClr val="tx2"/>
                    </a:solidFill>
                  </a:rPr>
                  <a:t>, and </a:t>
                </a:r>
                <a:r>
                  <a:rPr lang="en-US" sz="1000" b="1" dirty="0">
                    <a:solidFill>
                      <a:schemeClr val="tx2"/>
                    </a:solidFill>
                  </a:rPr>
                  <a:t>RMSE (Root Mean Squared Error)</a:t>
                </a:r>
                <a:r>
                  <a:rPr lang="en-US" sz="1000" dirty="0">
                    <a:solidFill>
                      <a:schemeClr val="tx2"/>
                    </a:solidFill>
                  </a:rPr>
                  <a:t> to assess model performance.</a:t>
                </a:r>
              </a:p>
              <a:p>
                <a:r>
                  <a:rPr lang="en-US" sz="1000" b="1" dirty="0">
                    <a:solidFill>
                      <a:schemeClr val="tx2"/>
                    </a:solidFill>
                  </a:rPr>
                  <a:t>Testing</a:t>
                </a:r>
                <a:r>
                  <a:rPr lang="en-US" sz="1000" dirty="0">
                    <a:solidFill>
                      <a:schemeClr val="tx2"/>
                    </a:solidFill>
                  </a:rPr>
                  <a:t>: Evaluate the model on the test set to check how well it predicts unseen data</a:t>
                </a:r>
              </a:p>
            </p:txBody>
          </p:sp>
          <p:sp>
            <p:nvSpPr>
              <p:cNvPr id="453" name="Google Shape;453;p24"/>
              <p:cNvSpPr txBox="1"/>
              <p:nvPr/>
            </p:nvSpPr>
            <p:spPr>
              <a:xfrm>
                <a:off x="6641632" y="2981831"/>
                <a:ext cx="209823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MODEL EVALUATION</a:t>
                </a:r>
                <a:endParaRPr sz="18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</p:grpSp>
      </p:grpSp>
      <p:sp>
        <p:nvSpPr>
          <p:cNvPr id="454" name="Google Shape;454;p24"/>
          <p:cNvSpPr/>
          <p:nvPr/>
        </p:nvSpPr>
        <p:spPr>
          <a:xfrm>
            <a:off x="7177664" y="2667725"/>
            <a:ext cx="344097" cy="340033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5" name="Google Shape;455;p24"/>
          <p:cNvCxnSpPr/>
          <p:nvPr/>
        </p:nvCxnSpPr>
        <p:spPr>
          <a:xfrm rot="5400000">
            <a:off x="2877573" y="570230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24"/>
          <p:cNvCxnSpPr>
            <a:cxnSpLocks/>
          </p:cNvCxnSpPr>
          <p:nvPr/>
        </p:nvCxnSpPr>
        <p:spPr>
          <a:xfrm rot="10800000" flipV="1">
            <a:off x="3661324" y="1680114"/>
            <a:ext cx="877033" cy="62500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24"/>
          <p:cNvCxnSpPr>
            <a:endCxn id="412" idx="0"/>
          </p:cNvCxnSpPr>
          <p:nvPr/>
        </p:nvCxnSpPr>
        <p:spPr>
          <a:xfrm rot="-5400000" flipH="1">
            <a:off x="4707600" y="1499875"/>
            <a:ext cx="648300" cy="919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8" name="Google Shape;458;p24"/>
          <p:cNvCxnSpPr>
            <a:endCxn id="450" idx="0"/>
          </p:cNvCxnSpPr>
          <p:nvPr/>
        </p:nvCxnSpPr>
        <p:spPr>
          <a:xfrm rot="-5400000" flipH="1">
            <a:off x="5626950" y="580525"/>
            <a:ext cx="648300" cy="27582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639553" y="83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AND </a:t>
            </a:r>
            <a:r>
              <a:rPr lang="en" dirty="0" smtClean="0"/>
              <a:t>MODULES USED</a:t>
            </a:r>
            <a:endParaRPr dirty="0"/>
          </a:p>
        </p:txBody>
      </p:sp>
      <p:grpSp>
        <p:nvGrpSpPr>
          <p:cNvPr id="71" name="Google Shape;71;p17"/>
          <p:cNvGrpSpPr/>
          <p:nvPr/>
        </p:nvGrpSpPr>
        <p:grpSpPr>
          <a:xfrm>
            <a:off x="5579719" y="884081"/>
            <a:ext cx="3065930" cy="755100"/>
            <a:chOff x="5699118" y="1719667"/>
            <a:chExt cx="2155200" cy="755100"/>
          </a:xfrm>
        </p:grpSpPr>
        <p:sp>
          <p:nvSpPr>
            <p:cNvPr id="72" name="Google Shape;72;p17"/>
            <p:cNvSpPr txBox="1"/>
            <p:nvPr/>
          </p:nvSpPr>
          <p:spPr>
            <a:xfrm>
              <a:off x="5699118" y="1719667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SCIKIT-LEARN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3" name="Google Shape;73;p17"/>
            <p:cNvSpPr txBox="1"/>
            <p:nvPr/>
          </p:nvSpPr>
          <p:spPr>
            <a:xfrm>
              <a:off x="5699118" y="1930567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dirty="0" err="1">
                  <a:solidFill>
                    <a:schemeClr val="tx2"/>
                  </a:solidFill>
                </a:rPr>
                <a:t>Scikit</a:t>
              </a:r>
              <a:r>
                <a:rPr lang="en-US" dirty="0">
                  <a:solidFill>
                    <a:schemeClr val="tx2"/>
                  </a:solidFill>
                </a:rPr>
                <a:t>-Learn is a popular Python library for machine learning, offering simple tools for tasks like classification, regression, and clustering. Built on </a:t>
              </a:r>
              <a:r>
                <a:rPr lang="en-US" dirty="0" err="1">
                  <a:solidFill>
                    <a:schemeClr val="tx2"/>
                  </a:solidFill>
                </a:rPr>
                <a:t>NumPy</a:t>
              </a:r>
              <a:r>
                <a:rPr lang="en-US" dirty="0">
                  <a:solidFill>
                    <a:schemeClr val="tx2"/>
                  </a:solidFill>
                </a:rPr>
                <a:t> and </a:t>
              </a:r>
              <a:r>
                <a:rPr lang="en-US" dirty="0" err="1">
                  <a:solidFill>
                    <a:schemeClr val="tx2"/>
                  </a:solidFill>
                </a:rPr>
                <a:t>SciPy</a:t>
              </a:r>
              <a:r>
                <a:rPr lang="en-US" dirty="0">
                  <a:solidFill>
                    <a:schemeClr val="tx2"/>
                  </a:solidFill>
                </a:rPr>
                <a:t>, it’s easy to use and widely used for data analysis and modeling</a:t>
              </a:r>
              <a:endParaRPr dirty="0">
                <a:solidFill>
                  <a:schemeClr val="tx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74" name="Google Shape;74;p17"/>
          <p:cNvGrpSpPr/>
          <p:nvPr/>
        </p:nvGrpSpPr>
        <p:grpSpPr>
          <a:xfrm>
            <a:off x="1443872" y="3125623"/>
            <a:ext cx="2155200" cy="811305"/>
            <a:chOff x="1472332" y="3086536"/>
            <a:chExt cx="2155200" cy="811305"/>
          </a:xfrm>
        </p:grpSpPr>
        <p:sp>
          <p:nvSpPr>
            <p:cNvPr id="75" name="Google Shape;75;p17"/>
            <p:cNvSpPr txBox="1"/>
            <p:nvPr/>
          </p:nvSpPr>
          <p:spPr>
            <a:xfrm>
              <a:off x="1472332" y="3086536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Train Test Split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76" name="Google Shape;76;p17"/>
            <p:cNvSpPr txBox="1"/>
            <p:nvPr/>
          </p:nvSpPr>
          <p:spPr>
            <a:xfrm>
              <a:off x="1472332" y="3349141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dirty="0">
                  <a:solidFill>
                    <a:schemeClr val="tx2"/>
                  </a:solidFill>
                </a:rPr>
                <a:t>The </a:t>
              </a:r>
              <a:r>
                <a:rPr lang="en-US" b="1" dirty="0">
                  <a:solidFill>
                    <a:schemeClr val="tx2"/>
                  </a:solidFill>
                </a:rPr>
                <a:t>train-test split</a:t>
              </a:r>
              <a:r>
                <a:rPr lang="en-US" dirty="0">
                  <a:solidFill>
                    <a:schemeClr val="tx2"/>
                  </a:solidFill>
                </a:rPr>
                <a:t> is a technique used to evaluate the performance of a predictive model by dividing the dataset</a:t>
              </a:r>
              <a:endParaRPr dirty="0">
                <a:solidFill>
                  <a:schemeClr val="tx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79" name="Google Shape;79;p17"/>
          <p:cNvSpPr txBox="1"/>
          <p:nvPr/>
        </p:nvSpPr>
        <p:spPr>
          <a:xfrm>
            <a:off x="6012398" y="3367240"/>
            <a:ext cx="215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80" name="Google Shape;80;p17"/>
          <p:cNvGrpSpPr/>
          <p:nvPr/>
        </p:nvGrpSpPr>
        <p:grpSpPr>
          <a:xfrm>
            <a:off x="1508979" y="918415"/>
            <a:ext cx="2788782" cy="1687888"/>
            <a:chOff x="1503890" y="1193021"/>
            <a:chExt cx="2156801" cy="649447"/>
          </a:xfrm>
        </p:grpSpPr>
        <p:sp>
          <p:nvSpPr>
            <p:cNvPr id="81" name="Google Shape;81;p17"/>
            <p:cNvSpPr txBox="1"/>
            <p:nvPr/>
          </p:nvSpPr>
          <p:spPr>
            <a:xfrm>
              <a:off x="1503890" y="1193021"/>
              <a:ext cx="1572814" cy="1900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PYTHON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82" name="Google Shape;82;p17"/>
            <p:cNvSpPr txBox="1"/>
            <p:nvPr/>
          </p:nvSpPr>
          <p:spPr>
            <a:xfrm>
              <a:off x="1505491" y="1298268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Python is a simple, readable programming language used for web development, data analysis, AI, and automation. Its clear syntax makes it beginner-friendly and highly versatile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83" name="Google Shape;83;p17"/>
          <p:cNvSpPr/>
          <p:nvPr/>
        </p:nvSpPr>
        <p:spPr>
          <a:xfrm>
            <a:off x="485157" y="973375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589805" y="925771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446075" y="3223678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3" y="1085961"/>
            <a:ext cx="671177" cy="671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39" y="1087137"/>
            <a:ext cx="711331" cy="6002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5" y="3280762"/>
            <a:ext cx="639640" cy="659924"/>
          </a:xfrm>
          <a:prstGeom prst="rect">
            <a:avLst/>
          </a:prstGeom>
        </p:spPr>
      </p:pic>
      <p:sp>
        <p:nvSpPr>
          <p:cNvPr id="20" name="Google Shape;84;p17"/>
          <p:cNvSpPr/>
          <p:nvPr/>
        </p:nvSpPr>
        <p:spPr>
          <a:xfrm>
            <a:off x="4283654" y="2944880"/>
            <a:ext cx="995081" cy="1267486"/>
          </a:xfrm>
          <a:prstGeom prst="roundRect">
            <a:avLst>
              <a:gd name="adj" fmla="val 0"/>
            </a:avLst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79" y="3069734"/>
            <a:ext cx="803694" cy="1017778"/>
          </a:xfrm>
          <a:prstGeom prst="rect">
            <a:avLst/>
          </a:prstGeom>
        </p:spPr>
      </p:pic>
      <p:sp>
        <p:nvSpPr>
          <p:cNvPr id="23" name="Google Shape;72;p17"/>
          <p:cNvSpPr txBox="1"/>
          <p:nvPr/>
        </p:nvSpPr>
        <p:spPr>
          <a:xfrm>
            <a:off x="5579719" y="2898973"/>
            <a:ext cx="21552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PANDAS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9719" y="3069734"/>
            <a:ext cx="3316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  <a:p>
            <a:r>
              <a:rPr lang="en-US" dirty="0">
                <a:solidFill>
                  <a:schemeClr val="tx2"/>
                </a:solidFill>
              </a:rPr>
              <a:t>Pandas in Python is used for data manipulation and analysis. It provides easy-to-use data structures (like Series and </a:t>
            </a:r>
            <a:r>
              <a:rPr lang="en-US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 to clean, transform, and analyze data. You can handle missing data, filter, group, merge datasets, and perform statistical operations.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2"/>
          <p:cNvGrpSpPr/>
          <p:nvPr/>
        </p:nvGrpSpPr>
        <p:grpSpPr>
          <a:xfrm>
            <a:off x="2591735" y="1370439"/>
            <a:ext cx="3612901" cy="1924724"/>
            <a:chOff x="233350" y="949250"/>
            <a:chExt cx="7137300" cy="3802300"/>
          </a:xfrm>
        </p:grpSpPr>
        <p:sp>
          <p:nvSpPr>
            <p:cNvPr id="239" name="Google Shape;239;p2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3F3F3">
                <a:alpha val="23720"/>
              </a:srgbClr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2"/>
          <p:cNvSpPr/>
          <p:nvPr/>
        </p:nvSpPr>
        <p:spPr>
          <a:xfrm>
            <a:off x="8211582" y="1267344"/>
            <a:ext cx="457200" cy="45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280680" y="2586584"/>
            <a:ext cx="457200" cy="45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293026" y="1312880"/>
            <a:ext cx="457200" cy="45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856909" y="3997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 OF THE STUDENTS RESULTS PREDICTOR</a:t>
            </a:r>
            <a:endParaRPr dirty="0"/>
          </a:p>
        </p:txBody>
      </p:sp>
      <p:grpSp>
        <p:nvGrpSpPr>
          <p:cNvPr id="296" name="Google Shape;296;p22"/>
          <p:cNvGrpSpPr/>
          <p:nvPr/>
        </p:nvGrpSpPr>
        <p:grpSpPr>
          <a:xfrm>
            <a:off x="6067782" y="970788"/>
            <a:ext cx="2114661" cy="1060304"/>
            <a:chOff x="6278753" y="1706964"/>
            <a:chExt cx="1670018" cy="1057660"/>
          </a:xfrm>
        </p:grpSpPr>
        <p:sp>
          <p:nvSpPr>
            <p:cNvPr id="297" name="Google Shape;297;p22"/>
            <p:cNvSpPr txBox="1"/>
            <p:nvPr/>
          </p:nvSpPr>
          <p:spPr>
            <a:xfrm>
              <a:off x="6430163" y="2280124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>
                <a:buSzPts val="1100"/>
              </a:pPr>
              <a:r>
                <a:rPr lang="en-US" dirty="0">
                  <a:solidFill>
                    <a:schemeClr val="tx2"/>
                  </a:solidFill>
                </a:rPr>
                <a:t>Gain insights into their strengths and areas that need improvement, enabling them to take proactive steps</a:t>
              </a:r>
              <a:endParaRPr dirty="0">
                <a:solidFill>
                  <a:schemeClr val="tx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298" name="Google Shape;298;p22"/>
            <p:cNvSpPr txBox="1"/>
            <p:nvPr/>
          </p:nvSpPr>
          <p:spPr>
            <a:xfrm>
              <a:off x="6278753" y="1706964"/>
              <a:ext cx="1670018" cy="774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FOR STUDENTS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302" name="Google Shape;302;p22"/>
          <p:cNvGrpSpPr/>
          <p:nvPr/>
        </p:nvGrpSpPr>
        <p:grpSpPr>
          <a:xfrm>
            <a:off x="722426" y="1235379"/>
            <a:ext cx="2135652" cy="782244"/>
            <a:chOff x="1185999" y="2024600"/>
            <a:chExt cx="1593542" cy="738258"/>
          </a:xfrm>
        </p:grpSpPr>
        <p:sp>
          <p:nvSpPr>
            <p:cNvPr id="303" name="Google Shape;303;p22"/>
            <p:cNvSpPr txBox="1"/>
            <p:nvPr/>
          </p:nvSpPr>
          <p:spPr>
            <a:xfrm>
              <a:off x="1186007" y="2278358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tx2"/>
                  </a:solidFill>
                </a:rPr>
                <a:t>Identify at-risk students early, tailor their teaching methods, and allocate resources effectively.</a:t>
              </a:r>
              <a:endParaRPr sz="1200" dirty="0">
                <a:solidFill>
                  <a:schemeClr val="tx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4" name="Google Shape;304;p22"/>
            <p:cNvSpPr txBox="1"/>
            <p:nvPr/>
          </p:nvSpPr>
          <p:spPr>
            <a:xfrm>
              <a:off x="1185999" y="2024600"/>
              <a:ext cx="159354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 FOR TEACHERS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305" name="Google Shape;305;p22"/>
          <p:cNvGrpSpPr/>
          <p:nvPr/>
        </p:nvGrpSpPr>
        <p:grpSpPr>
          <a:xfrm>
            <a:off x="718060" y="2603036"/>
            <a:ext cx="2467418" cy="741783"/>
            <a:chOff x="1185999" y="3486322"/>
            <a:chExt cx="1518607" cy="741783"/>
          </a:xfrm>
        </p:grpSpPr>
        <p:sp>
          <p:nvSpPr>
            <p:cNvPr id="306" name="Google Shape;306;p22"/>
            <p:cNvSpPr txBox="1"/>
            <p:nvPr/>
          </p:nvSpPr>
          <p:spPr>
            <a:xfrm>
              <a:off x="1186007" y="3743605"/>
              <a:ext cx="1518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Improve overall student outcomes and enhance their reputations by offering support programs based on predictive insights.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307" name="Google Shape;307;p22"/>
            <p:cNvSpPr txBox="1"/>
            <p:nvPr/>
          </p:nvSpPr>
          <p:spPr>
            <a:xfrm>
              <a:off x="1185999" y="3486322"/>
              <a:ext cx="151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FOR INSTITUTION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308" name="Google Shape;308;p22"/>
          <p:cNvGrpSpPr/>
          <p:nvPr/>
        </p:nvGrpSpPr>
        <p:grpSpPr>
          <a:xfrm>
            <a:off x="8039577" y="3561692"/>
            <a:ext cx="320362" cy="306516"/>
            <a:chOff x="3950316" y="3820307"/>
            <a:chExt cx="369805" cy="353782"/>
          </a:xfrm>
        </p:grpSpPr>
        <p:sp>
          <p:nvSpPr>
            <p:cNvPr id="309" name="Google Shape;30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22"/>
          <p:cNvGrpSpPr/>
          <p:nvPr/>
        </p:nvGrpSpPr>
        <p:grpSpPr>
          <a:xfrm>
            <a:off x="345348" y="2712788"/>
            <a:ext cx="320369" cy="245580"/>
            <a:chOff x="2567841" y="1994124"/>
            <a:chExt cx="399812" cy="306477"/>
          </a:xfrm>
        </p:grpSpPr>
        <p:sp>
          <p:nvSpPr>
            <p:cNvPr id="314" name="Google Shape;31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/>
          <p:nvPr/>
        </p:nvSpPr>
        <p:spPr>
          <a:xfrm>
            <a:off x="8290398" y="1370439"/>
            <a:ext cx="320341" cy="26109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2"/>
          <p:cNvGrpSpPr/>
          <p:nvPr/>
        </p:nvGrpSpPr>
        <p:grpSpPr>
          <a:xfrm>
            <a:off x="379268" y="1407650"/>
            <a:ext cx="261963" cy="261112"/>
            <a:chOff x="852385" y="1510916"/>
            <a:chExt cx="353145" cy="351998"/>
          </a:xfrm>
        </p:grpSpPr>
        <p:sp>
          <p:nvSpPr>
            <p:cNvPr id="319" name="Google Shape;319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/>
          <p:nvPr/>
        </p:nvSpPr>
        <p:spPr>
          <a:xfrm>
            <a:off x="3381540" y="2519666"/>
            <a:ext cx="245700" cy="24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2"/>
          <p:cNvGrpSpPr/>
          <p:nvPr/>
        </p:nvGrpSpPr>
        <p:grpSpPr>
          <a:xfrm>
            <a:off x="3407399" y="2580880"/>
            <a:ext cx="172079" cy="131908"/>
            <a:chOff x="2567841" y="1994124"/>
            <a:chExt cx="399812" cy="306477"/>
          </a:xfrm>
        </p:grpSpPr>
        <p:sp>
          <p:nvSpPr>
            <p:cNvPr id="324" name="Google Shape;324;p2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/>
          <p:nvPr/>
        </p:nvSpPr>
        <p:spPr>
          <a:xfrm>
            <a:off x="4363909" y="2315422"/>
            <a:ext cx="219908" cy="24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2"/>
          <p:cNvGrpSpPr/>
          <p:nvPr/>
        </p:nvGrpSpPr>
        <p:grpSpPr>
          <a:xfrm>
            <a:off x="4378330" y="2369851"/>
            <a:ext cx="172181" cy="164721"/>
            <a:chOff x="3950316" y="3820307"/>
            <a:chExt cx="369805" cy="353782"/>
          </a:xfrm>
        </p:grpSpPr>
        <p:sp>
          <p:nvSpPr>
            <p:cNvPr id="329" name="Google Shape;329;p22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2"/>
          <p:cNvSpPr/>
          <p:nvPr/>
        </p:nvSpPr>
        <p:spPr>
          <a:xfrm>
            <a:off x="5122588" y="1923594"/>
            <a:ext cx="229020" cy="2263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5138919" y="1937325"/>
            <a:ext cx="212689" cy="216661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2987321" y="1585460"/>
            <a:ext cx="245700" cy="24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2"/>
          <p:cNvGrpSpPr/>
          <p:nvPr/>
        </p:nvGrpSpPr>
        <p:grpSpPr>
          <a:xfrm>
            <a:off x="3027304" y="1619571"/>
            <a:ext cx="140763" cy="140306"/>
            <a:chOff x="852385" y="1510916"/>
            <a:chExt cx="353145" cy="351998"/>
          </a:xfrm>
        </p:grpSpPr>
        <p:sp>
          <p:nvSpPr>
            <p:cNvPr id="337" name="Google Shape;337;p22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9865" y="3243072"/>
            <a:ext cx="4029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indent="0">
              <a:buClr>
                <a:schemeClr val="lt2"/>
              </a:buClr>
              <a:buNone/>
            </a:pPr>
            <a:r>
              <a:rPr lang="en-US" sz="1600" b="1" dirty="0">
                <a:solidFill>
                  <a:schemeClr val="tx2"/>
                </a:solidFill>
              </a:rPr>
              <a:t>Purpose and Importance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</a:p>
          <a:p>
            <a:pPr marL="139700" lvl="0" indent="0">
              <a:buClr>
                <a:schemeClr val="lt2"/>
              </a:buClr>
              <a:buNone/>
            </a:pPr>
            <a:r>
              <a:rPr lang="en-US" sz="1600" dirty="0">
                <a:solidFill>
                  <a:schemeClr val="tx2"/>
                </a:solidFill>
              </a:rPr>
              <a:t>Predicting academic success enables   early intervention, allowing support systems to help struggling students before results are finalized.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/>
          <p:cNvSpPr txBox="1">
            <a:spLocks noGrp="1"/>
          </p:cNvSpPr>
          <p:nvPr>
            <p:ph type="title"/>
          </p:nvPr>
        </p:nvSpPr>
        <p:spPr>
          <a:xfrm>
            <a:off x="720100" y="94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464" name="Google Shape;464;p25"/>
          <p:cNvSpPr txBox="1"/>
          <p:nvPr/>
        </p:nvSpPr>
        <p:spPr>
          <a:xfrm>
            <a:off x="4659117" y="1747191"/>
            <a:ext cx="328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RESULTS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465" name="Google Shape;465;p25"/>
          <p:cNvGrpSpPr/>
          <p:nvPr/>
        </p:nvGrpSpPr>
        <p:grpSpPr>
          <a:xfrm>
            <a:off x="4371636" y="2107248"/>
            <a:ext cx="3739264" cy="347400"/>
            <a:chOff x="4395232" y="3651472"/>
            <a:chExt cx="3739264" cy="347400"/>
          </a:xfrm>
        </p:grpSpPr>
        <p:sp>
          <p:nvSpPr>
            <p:cNvPr id="466" name="Google Shape;466;p25"/>
            <p:cNvSpPr txBox="1"/>
            <p:nvPr/>
          </p:nvSpPr>
          <p:spPr>
            <a:xfrm>
              <a:off x="7534496" y="3651472"/>
              <a:ext cx="6000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72%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67" name="Google Shape;467;p25"/>
            <p:cNvSpPr txBox="1"/>
            <p:nvPr/>
          </p:nvSpPr>
          <p:spPr>
            <a:xfrm>
              <a:off x="4395232" y="3651472"/>
              <a:ext cx="1054093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Attendance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68" name="Google Shape;468;p25"/>
          <p:cNvGrpSpPr/>
          <p:nvPr/>
        </p:nvGrpSpPr>
        <p:grpSpPr>
          <a:xfrm>
            <a:off x="4264473" y="2427296"/>
            <a:ext cx="3846427" cy="348430"/>
            <a:chOff x="4564473" y="3928626"/>
            <a:chExt cx="3846427" cy="348430"/>
          </a:xfrm>
        </p:grpSpPr>
        <p:sp>
          <p:nvSpPr>
            <p:cNvPr id="469" name="Google Shape;469;p25"/>
            <p:cNvSpPr txBox="1"/>
            <p:nvPr/>
          </p:nvSpPr>
          <p:spPr>
            <a:xfrm>
              <a:off x="7810900" y="3929656"/>
              <a:ext cx="6000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90%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70" name="Google Shape;470;p25"/>
            <p:cNvSpPr txBox="1"/>
            <p:nvPr/>
          </p:nvSpPr>
          <p:spPr>
            <a:xfrm>
              <a:off x="4564473" y="3928626"/>
              <a:ext cx="1315879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Current score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471" name="Google Shape;471;p25"/>
          <p:cNvGrpSpPr/>
          <p:nvPr/>
        </p:nvGrpSpPr>
        <p:grpSpPr>
          <a:xfrm>
            <a:off x="4094704" y="2756039"/>
            <a:ext cx="4059532" cy="347400"/>
            <a:chOff x="4094704" y="2915142"/>
            <a:chExt cx="4059532" cy="347400"/>
          </a:xfrm>
        </p:grpSpPr>
        <p:sp>
          <p:nvSpPr>
            <p:cNvPr id="472" name="Google Shape;472;p25"/>
            <p:cNvSpPr txBox="1"/>
            <p:nvPr/>
          </p:nvSpPr>
          <p:spPr>
            <a:xfrm>
              <a:off x="7499157" y="2915142"/>
              <a:ext cx="655079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89.2%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73" name="Google Shape;473;p25"/>
            <p:cNvSpPr txBox="1"/>
            <p:nvPr/>
          </p:nvSpPr>
          <p:spPr>
            <a:xfrm>
              <a:off x="4094704" y="2915142"/>
              <a:ext cx="1536651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Predicted score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474" name="Google Shape;474;p25"/>
          <p:cNvSpPr/>
          <p:nvPr/>
        </p:nvSpPr>
        <p:spPr>
          <a:xfrm>
            <a:off x="5466575" y="2252776"/>
            <a:ext cx="1872900" cy="13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470325" y="2242350"/>
            <a:ext cx="1277143" cy="1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425729" y="2907845"/>
            <a:ext cx="1872900" cy="13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5425728" y="2900509"/>
            <a:ext cx="1648311" cy="1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5452117" y="2570219"/>
            <a:ext cx="1872900" cy="134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5449325" y="2564045"/>
            <a:ext cx="1682400" cy="1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 txBox="1"/>
          <p:nvPr/>
        </p:nvSpPr>
        <p:spPr>
          <a:xfrm>
            <a:off x="4659125" y="865719"/>
            <a:ext cx="35366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Model Trained  and results</a:t>
            </a:r>
          </a:p>
        </p:txBody>
      </p:sp>
      <p:sp>
        <p:nvSpPr>
          <p:cNvPr id="481" name="Google Shape;481;p25"/>
          <p:cNvSpPr txBox="1"/>
          <p:nvPr/>
        </p:nvSpPr>
        <p:spPr>
          <a:xfrm>
            <a:off x="4539509" y="1266276"/>
            <a:ext cx="3775839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r>
              <a:rPr lang="en-US" b="1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Mean squared Error</a:t>
            </a:r>
            <a:r>
              <a: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2026.7478997268695</a:t>
            </a: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482" name="Google Shape;482;p25"/>
          <p:cNvSpPr txBox="1"/>
          <p:nvPr/>
        </p:nvSpPr>
        <p:spPr>
          <a:xfrm>
            <a:off x="1091586" y="889132"/>
            <a:ext cx="328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MERCURY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3" name="Google Shape;483;p25"/>
          <p:cNvSpPr txBox="1"/>
          <p:nvPr/>
        </p:nvSpPr>
        <p:spPr>
          <a:xfrm>
            <a:off x="1128875" y="3779582"/>
            <a:ext cx="32802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484" name="Google Shape;484;p25"/>
          <p:cNvGrpSpPr/>
          <p:nvPr/>
        </p:nvGrpSpPr>
        <p:grpSpPr>
          <a:xfrm>
            <a:off x="1091436" y="1174998"/>
            <a:ext cx="3280200" cy="1297270"/>
            <a:chOff x="1205675" y="2081797"/>
            <a:chExt cx="3280200" cy="1493343"/>
          </a:xfrm>
        </p:grpSpPr>
        <p:sp>
          <p:nvSpPr>
            <p:cNvPr id="485" name="Google Shape;485;p25"/>
            <p:cNvSpPr txBox="1"/>
            <p:nvPr/>
          </p:nvSpPr>
          <p:spPr>
            <a:xfrm>
              <a:off x="1205675" y="2081797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Attendance </a:t>
              </a: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80%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6" name="Google Shape;486;p25"/>
            <p:cNvSpPr txBox="1"/>
            <p:nvPr/>
          </p:nvSpPr>
          <p:spPr>
            <a:xfrm>
              <a:off x="1205675" y="2369011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Hours studied </a:t>
              </a: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7.8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7" name="Google Shape;487;p25"/>
            <p:cNvSpPr txBox="1"/>
            <p:nvPr/>
          </p:nvSpPr>
          <p:spPr>
            <a:xfrm>
              <a:off x="1205675" y="2656224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Weekly study Hours</a:t>
              </a: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7.5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8" name="Google Shape;488;p25"/>
            <p:cNvSpPr txBox="1"/>
            <p:nvPr/>
          </p:nvSpPr>
          <p:spPr>
            <a:xfrm>
              <a:off x="1205675" y="2938450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Previous Score out of 500</a:t>
              </a: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413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489" name="Google Shape;489;p25"/>
            <p:cNvSpPr txBox="1"/>
            <p:nvPr/>
          </p:nvSpPr>
          <p:spPr>
            <a:xfrm>
              <a:off x="1205675" y="3227740"/>
              <a:ext cx="328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Assignments Completed </a:t>
              </a: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(1-30): 25</a:t>
              </a:r>
            </a:p>
            <a:p>
              <a:r>
                <a:rPr lang="en-US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Stress Level (1-10)</a:t>
              </a: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 7</a:t>
              </a:r>
            </a:p>
            <a:p>
              <a:r>
                <a:rPr lang="en-US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Learning style</a:t>
              </a: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Kinesthetic</a:t>
              </a:r>
            </a:p>
            <a:p>
              <a:r>
                <a:rPr lang="en-US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Extracurricular </a:t>
              </a:r>
              <a:r>
                <a:rPr lang="en-US" b="1" dirty="0" err="1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Involment</a:t>
              </a:r>
              <a:r>
                <a:rPr lang="en-US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</a:t>
              </a: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 Chess</a:t>
              </a:r>
            </a:p>
            <a:p>
              <a:pPr lvl="0"/>
              <a:r>
                <a:rPr lang="en-US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Goal score for the Term out of 500</a:t>
              </a: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490</a:t>
              </a:r>
            </a:p>
            <a:p>
              <a:r>
                <a:rPr lang="en-US" b="1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Current Exam Score </a:t>
              </a:r>
              <a:r>
                <a:rPr lang="en-US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: 446</a:t>
              </a:r>
            </a:p>
            <a:p>
              <a:pPr lvl="0"/>
              <a:endPara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endParaRPr lang="en-US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400" b="5303"/>
          <a:stretch/>
        </p:blipFill>
        <p:spPr>
          <a:xfrm>
            <a:off x="1221368" y="1707788"/>
            <a:ext cx="3182075" cy="2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4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939806" cy="869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DATA OF STUDENT RESULTS</a:t>
            </a:r>
            <a:endParaRPr dirty="0"/>
          </a:p>
        </p:txBody>
      </p:sp>
      <p:sp>
        <p:nvSpPr>
          <p:cNvPr id="1341" name="Google Shape;1341;p44"/>
          <p:cNvSpPr txBox="1"/>
          <p:nvPr/>
        </p:nvSpPr>
        <p:spPr>
          <a:xfrm>
            <a:off x="836700" y="4306775"/>
            <a:ext cx="7470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42" name="Google Shape;1342;p44"/>
          <p:cNvSpPr txBox="1"/>
          <p:nvPr/>
        </p:nvSpPr>
        <p:spPr>
          <a:xfrm>
            <a:off x="3170316" y="1205751"/>
            <a:ext cx="297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343" name="Google Shape;1343;p44"/>
          <p:cNvGrpSpPr/>
          <p:nvPr/>
        </p:nvGrpSpPr>
        <p:grpSpPr>
          <a:xfrm>
            <a:off x="5761824" y="2091950"/>
            <a:ext cx="2545475" cy="660222"/>
            <a:chOff x="5761824" y="3169025"/>
            <a:chExt cx="2545475" cy="660222"/>
          </a:xfrm>
        </p:grpSpPr>
        <p:sp>
          <p:nvSpPr>
            <p:cNvPr id="1344" name="Google Shape;1344;p44"/>
            <p:cNvSpPr txBox="1"/>
            <p:nvPr/>
          </p:nvSpPr>
          <p:spPr>
            <a:xfrm>
              <a:off x="5761824" y="3169025"/>
              <a:ext cx="2545475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IMPROVED SCORES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45" name="Google Shape;1345;p44"/>
            <p:cNvSpPr txBox="1"/>
            <p:nvPr/>
          </p:nvSpPr>
          <p:spPr>
            <a:xfrm>
              <a:off x="5761825" y="3527447"/>
              <a:ext cx="22956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SPEED OF IMPROVING 10x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346" name="Google Shape;1346;p44"/>
          <p:cNvGrpSpPr/>
          <p:nvPr/>
        </p:nvGrpSpPr>
        <p:grpSpPr>
          <a:xfrm>
            <a:off x="5761824" y="3130900"/>
            <a:ext cx="2561715" cy="660222"/>
            <a:chOff x="5761824" y="2014200"/>
            <a:chExt cx="2561715" cy="660222"/>
          </a:xfrm>
        </p:grpSpPr>
        <p:sp>
          <p:nvSpPr>
            <p:cNvPr id="1347" name="Google Shape;1347;p44"/>
            <p:cNvSpPr txBox="1"/>
            <p:nvPr/>
          </p:nvSpPr>
          <p:spPr>
            <a:xfrm>
              <a:off x="5761824" y="2014200"/>
              <a:ext cx="2561715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PREVIOUS SCORES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348" name="Google Shape;1348;p44"/>
            <p:cNvSpPr txBox="1"/>
            <p:nvPr/>
          </p:nvSpPr>
          <p:spPr>
            <a:xfrm>
              <a:off x="5761825" y="2372622"/>
              <a:ext cx="2404954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CONTINUED ENHANCEMENT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349" name="Google Shape;1349;p44"/>
          <p:cNvGrpSpPr/>
          <p:nvPr/>
        </p:nvGrpSpPr>
        <p:grpSpPr>
          <a:xfrm>
            <a:off x="5263019" y="2153026"/>
            <a:ext cx="336512" cy="335048"/>
            <a:chOff x="3996113" y="4291176"/>
            <a:chExt cx="336512" cy="335048"/>
          </a:xfrm>
        </p:grpSpPr>
        <p:sp>
          <p:nvSpPr>
            <p:cNvPr id="1350" name="Google Shape;1350;p44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44"/>
          <p:cNvGrpSpPr/>
          <p:nvPr/>
        </p:nvGrpSpPr>
        <p:grpSpPr>
          <a:xfrm>
            <a:off x="5257704" y="3232158"/>
            <a:ext cx="347143" cy="254684"/>
            <a:chOff x="5331913" y="3413947"/>
            <a:chExt cx="347143" cy="254684"/>
          </a:xfrm>
        </p:grpSpPr>
        <p:sp>
          <p:nvSpPr>
            <p:cNvPr id="1354" name="Google Shape;1354;p44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4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44"/>
          <p:cNvSpPr/>
          <p:nvPr/>
        </p:nvSpPr>
        <p:spPr>
          <a:xfrm>
            <a:off x="4973816" y="3296050"/>
            <a:ext cx="126900" cy="1269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4"/>
          <p:cNvSpPr/>
          <p:nvPr/>
        </p:nvSpPr>
        <p:spPr>
          <a:xfrm>
            <a:off x="4973816" y="2257100"/>
            <a:ext cx="126900" cy="1269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4"/>
          <p:cNvSpPr txBox="1"/>
          <p:nvPr/>
        </p:nvSpPr>
        <p:spPr>
          <a:xfrm>
            <a:off x="1574150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JUN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3" name="Google Shape;1363;p44"/>
          <p:cNvSpPr txBox="1"/>
          <p:nvPr/>
        </p:nvSpPr>
        <p:spPr>
          <a:xfrm>
            <a:off x="2085324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AUG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4" name="Google Shape;1364;p44"/>
          <p:cNvSpPr txBox="1"/>
          <p:nvPr/>
        </p:nvSpPr>
        <p:spPr>
          <a:xfrm>
            <a:off x="2596498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OCT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5" name="Google Shape;1365;p44"/>
          <p:cNvSpPr txBox="1"/>
          <p:nvPr/>
        </p:nvSpPr>
        <p:spPr>
          <a:xfrm>
            <a:off x="3107672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NOV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66" name="Google Shape;1366;p44"/>
          <p:cNvSpPr txBox="1"/>
          <p:nvPr/>
        </p:nvSpPr>
        <p:spPr>
          <a:xfrm>
            <a:off x="3618846" y="3975550"/>
            <a:ext cx="614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DEC</a:t>
            </a:r>
            <a:endParaRPr sz="1200" dirty="0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3816" y="4042677"/>
            <a:ext cx="357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CONSISTENCY IS THE KEY TO SUCCESS SO TRUST THE PROCESS”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713225" y="1044245"/>
            <a:ext cx="81458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REQUIERMENTS</a:t>
            </a:r>
            <a:endParaRPr dirty="0"/>
          </a:p>
        </p:txBody>
      </p:sp>
      <p:grpSp>
        <p:nvGrpSpPr>
          <p:cNvPr id="622" name="Google Shape;622;p28"/>
          <p:cNvGrpSpPr/>
          <p:nvPr/>
        </p:nvGrpSpPr>
        <p:grpSpPr>
          <a:xfrm>
            <a:off x="713225" y="2111682"/>
            <a:ext cx="2255700" cy="2082075"/>
            <a:chOff x="713225" y="2111682"/>
            <a:chExt cx="2255700" cy="2082075"/>
          </a:xfrm>
        </p:grpSpPr>
        <p:sp>
          <p:nvSpPr>
            <p:cNvPr id="623" name="Google Shape;623;p28"/>
            <p:cNvSpPr txBox="1"/>
            <p:nvPr/>
          </p:nvSpPr>
          <p:spPr>
            <a:xfrm>
              <a:off x="713225" y="2111682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Libraries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24" name="Google Shape;624;p28"/>
            <p:cNvSpPr txBox="1"/>
            <p:nvPr/>
          </p:nvSpPr>
          <p:spPr>
            <a:xfrm>
              <a:off x="713225" y="3617757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100" dirty="0">
                  <a:solidFill>
                    <a:schemeClr val="tx2"/>
                  </a:solidFill>
                </a:rPr>
                <a:t>·  </a:t>
              </a:r>
              <a:r>
                <a:rPr lang="en-US" sz="1100" b="1" dirty="0">
                  <a:solidFill>
                    <a:schemeClr val="tx2"/>
                  </a:solidFill>
                </a:rPr>
                <a:t>Pandas</a:t>
              </a:r>
              <a:r>
                <a:rPr lang="en-US" sz="1100" dirty="0">
                  <a:solidFill>
                    <a:schemeClr val="tx2"/>
                  </a:solidFill>
                </a:rPr>
                <a:t> and </a:t>
              </a:r>
              <a:r>
                <a:rPr lang="en-US" sz="1100" b="1" dirty="0" err="1">
                  <a:solidFill>
                    <a:schemeClr val="tx2"/>
                  </a:solidFill>
                </a:rPr>
                <a:t>NumPy</a:t>
              </a:r>
              <a:r>
                <a:rPr lang="en-US" sz="1100" dirty="0">
                  <a:solidFill>
                    <a:schemeClr val="tx2"/>
                  </a:solidFill>
                </a:rPr>
                <a:t>: For data manipulation and analysis.</a:t>
              </a:r>
            </a:p>
            <a:p>
              <a:r>
                <a:rPr lang="en-US" sz="1100" dirty="0">
                  <a:solidFill>
                    <a:schemeClr val="tx2"/>
                  </a:solidFill>
                </a:rPr>
                <a:t>·  </a:t>
              </a:r>
              <a:r>
                <a:rPr lang="en-US" sz="1100" b="1" dirty="0" err="1">
                  <a:solidFill>
                    <a:schemeClr val="tx2"/>
                  </a:solidFill>
                </a:rPr>
                <a:t>Scikit</a:t>
              </a:r>
              <a:r>
                <a:rPr lang="en-US" sz="1100" b="1" dirty="0">
                  <a:solidFill>
                    <a:schemeClr val="tx2"/>
                  </a:solidFill>
                </a:rPr>
                <a:t>-Learn</a:t>
              </a:r>
              <a:r>
                <a:rPr lang="en-US" sz="1100" dirty="0">
                  <a:solidFill>
                    <a:schemeClr val="tx2"/>
                  </a:solidFill>
                </a:rPr>
                <a:t>: For building and training machine learning model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625" name="Google Shape;625;p28"/>
          <p:cNvGrpSpPr/>
          <p:nvPr/>
        </p:nvGrpSpPr>
        <p:grpSpPr>
          <a:xfrm>
            <a:off x="5844568" y="2063507"/>
            <a:ext cx="3014530" cy="2130250"/>
            <a:chOff x="5844568" y="2063507"/>
            <a:chExt cx="3014530" cy="2130250"/>
          </a:xfrm>
        </p:grpSpPr>
        <p:sp>
          <p:nvSpPr>
            <p:cNvPr id="626" name="Google Shape;626;p28"/>
            <p:cNvSpPr txBox="1"/>
            <p:nvPr/>
          </p:nvSpPr>
          <p:spPr>
            <a:xfrm>
              <a:off x="5844568" y="2063507"/>
              <a:ext cx="301453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ctr"/>
              <a:r>
                <a:rPr lang="en-US" sz="1800" b="1" dirty="0" err="1">
                  <a:solidFill>
                    <a:schemeClr val="tx2"/>
                  </a:solidFill>
                </a:rPr>
                <a:t>Matplotlib</a:t>
              </a:r>
              <a:r>
                <a:rPr lang="en-US" sz="1800" dirty="0">
                  <a:solidFill>
                    <a:schemeClr val="tx2"/>
                  </a:solidFill>
                </a:rPr>
                <a:t> and </a:t>
              </a:r>
              <a:r>
                <a:rPr lang="en-US" sz="1800" b="1" dirty="0" err="1">
                  <a:solidFill>
                    <a:schemeClr val="tx2"/>
                  </a:solidFill>
                </a:rPr>
                <a:t>Seaborn</a:t>
              </a:r>
              <a:endParaRPr sz="1800" b="1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27" name="Google Shape;627;p28"/>
            <p:cNvSpPr txBox="1"/>
            <p:nvPr/>
          </p:nvSpPr>
          <p:spPr>
            <a:xfrm>
              <a:off x="6177775" y="3617757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For the Visualozation of students data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628" name="Google Shape;628;p28"/>
          <p:cNvGrpSpPr/>
          <p:nvPr/>
        </p:nvGrpSpPr>
        <p:grpSpPr>
          <a:xfrm>
            <a:off x="3445500" y="2111682"/>
            <a:ext cx="2255700" cy="2022675"/>
            <a:chOff x="3445500" y="2111682"/>
            <a:chExt cx="2255700" cy="2022675"/>
          </a:xfrm>
        </p:grpSpPr>
        <p:sp>
          <p:nvSpPr>
            <p:cNvPr id="629" name="Google Shape;629;p28"/>
            <p:cNvSpPr txBox="1"/>
            <p:nvPr/>
          </p:nvSpPr>
          <p:spPr>
            <a:xfrm>
              <a:off x="3445500" y="3677157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MYSQL </a:t>
              </a: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630" name="Google Shape;630;p28"/>
            <p:cNvSpPr txBox="1"/>
            <p:nvPr/>
          </p:nvSpPr>
          <p:spPr>
            <a:xfrm>
              <a:off x="3445500" y="2111682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MYSQL is use to store the given data of students</a:t>
              </a:r>
              <a:endParaRPr dirty="0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631" name="Google Shape;631;p28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32" name="Google Shape;632;p28"/>
          <p:cNvCxnSpPr>
            <a:stCxn id="623" idx="3"/>
            <a:endCxn id="629" idx="1"/>
          </p:cNvCxnSpPr>
          <p:nvPr/>
        </p:nvCxnSpPr>
        <p:spPr>
          <a:xfrm>
            <a:off x="2968925" y="2340282"/>
            <a:ext cx="476700" cy="15654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3" name="Google Shape;633;p28"/>
          <p:cNvCxnSpPr>
            <a:stCxn id="629" idx="3"/>
            <a:endCxn id="626" idx="1"/>
          </p:cNvCxnSpPr>
          <p:nvPr/>
        </p:nvCxnSpPr>
        <p:spPr>
          <a:xfrm flipV="1">
            <a:off x="5701200" y="2292107"/>
            <a:ext cx="143368" cy="16136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39" name="Google Shape;639;p28"/>
          <p:cNvGrpSpPr/>
          <p:nvPr/>
        </p:nvGrpSpPr>
        <p:grpSpPr>
          <a:xfrm>
            <a:off x="7049256" y="2823781"/>
            <a:ext cx="512737" cy="479950"/>
            <a:chOff x="6577238" y="2457221"/>
            <a:chExt cx="332019" cy="310788"/>
          </a:xfrm>
        </p:grpSpPr>
        <p:sp>
          <p:nvSpPr>
            <p:cNvPr id="640" name="Google Shape;640;p28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28"/>
          <p:cNvGrpSpPr/>
          <p:nvPr/>
        </p:nvGrpSpPr>
        <p:grpSpPr>
          <a:xfrm>
            <a:off x="4316981" y="2859775"/>
            <a:ext cx="512738" cy="477071"/>
            <a:chOff x="6099375" y="2456075"/>
            <a:chExt cx="337684" cy="314194"/>
          </a:xfrm>
        </p:grpSpPr>
        <p:sp>
          <p:nvSpPr>
            <p:cNvPr id="647" name="Google Shape;647;p28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004;p34"/>
          <p:cNvGrpSpPr/>
          <p:nvPr/>
        </p:nvGrpSpPr>
        <p:grpSpPr>
          <a:xfrm>
            <a:off x="1553828" y="2781332"/>
            <a:ext cx="543580" cy="488634"/>
            <a:chOff x="3522521" y="1975857"/>
            <a:chExt cx="367013" cy="331278"/>
          </a:xfrm>
        </p:grpSpPr>
        <p:sp>
          <p:nvSpPr>
            <p:cNvPr id="35" name="Google Shape;1005;p34"/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6;p34"/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7;p34"/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8;p34"/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9;p34"/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10;p34"/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1;p34"/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1067</Words>
  <Application>Microsoft Office PowerPoint</Application>
  <PresentationFormat>On-screen Show (16:9)</PresentationFormat>
  <Paragraphs>135</Paragraphs>
  <Slides>20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Fira Sans Condensed Light</vt:lpstr>
      <vt:lpstr>Rajdhani</vt:lpstr>
      <vt:lpstr>Roboto Condensed Light</vt:lpstr>
      <vt:lpstr>Fira Sans Condensed</vt:lpstr>
      <vt:lpstr>Anaheim</vt:lpstr>
      <vt:lpstr>Arial</vt:lpstr>
      <vt:lpstr>AI Tech Agency Infographics by Slidesgo</vt:lpstr>
      <vt:lpstr>PowerPoint Presentation</vt:lpstr>
      <vt:lpstr>AI PROJECT  STUDENTS RESULTS PREDICTOR </vt:lpstr>
      <vt:lpstr>INTRODUCTION TO STUDENTS RESULT PREDICTOR</vt:lpstr>
      <vt:lpstr>WORKING FLOW OF STUDENTS RESULT PREDICTOR</vt:lpstr>
      <vt:lpstr>TOOLS AND MODULES USED</vt:lpstr>
      <vt:lpstr>AIM OF THE STUDENTS RESULTS PREDICTOR</vt:lpstr>
      <vt:lpstr>EXAMPLE</vt:lpstr>
      <vt:lpstr>GRAPHICAL DATA OF STUDENT RESULTS</vt:lpstr>
      <vt:lpstr>SOFTWARE REQUIERMENTS</vt:lpstr>
      <vt:lpstr>BENEFITS OF USING THE STUDENTS RESULT PREDICTOR</vt:lpstr>
      <vt:lpstr>SOME OTHER BENIFITS</vt:lpstr>
      <vt:lpstr>CODE</vt:lpstr>
      <vt:lpstr>CODE</vt:lpstr>
      <vt:lpstr>CODE</vt:lpstr>
      <vt:lpstr>CODE</vt:lpstr>
      <vt:lpstr>CODE</vt:lpstr>
      <vt:lpstr>CODE</vt:lpstr>
      <vt:lpstr>CODE</vt:lpstr>
      <vt:lpstr>CONCLUSION</vt:lpstr>
      <vt:lpstr>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PROJECT  STUDENTS RESULTS PREDICTOR </dc:title>
  <cp:lastModifiedBy>Home</cp:lastModifiedBy>
  <cp:revision>36</cp:revision>
  <dcterms:modified xsi:type="dcterms:W3CDTF">2025-01-30T17:20:53Z</dcterms:modified>
</cp:coreProperties>
</file>